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64" r:id="rId6"/>
  </p:sldMasterIdLst>
  <p:notesMasterIdLst>
    <p:notesMasterId r:id="rId48"/>
  </p:notesMasterIdLst>
  <p:handoutMasterIdLst>
    <p:handoutMasterId r:id="rId49"/>
  </p:handoutMasterIdLst>
  <p:sldIdLst>
    <p:sldId id="640" r:id="rId7"/>
    <p:sldId id="641" r:id="rId8"/>
    <p:sldId id="289" r:id="rId9"/>
    <p:sldId id="485" r:id="rId10"/>
    <p:sldId id="567" r:id="rId11"/>
    <p:sldId id="554" r:id="rId12"/>
    <p:sldId id="565" r:id="rId13"/>
    <p:sldId id="566" r:id="rId14"/>
    <p:sldId id="590" r:id="rId15"/>
    <p:sldId id="591" r:id="rId16"/>
    <p:sldId id="459" r:id="rId17"/>
    <p:sldId id="460" r:id="rId18"/>
    <p:sldId id="634" r:id="rId19"/>
    <p:sldId id="610" r:id="rId20"/>
    <p:sldId id="639" r:id="rId21"/>
    <p:sldId id="611" r:id="rId22"/>
    <p:sldId id="612" r:id="rId23"/>
    <p:sldId id="642" r:id="rId24"/>
    <p:sldId id="643" r:id="rId25"/>
    <p:sldId id="644" r:id="rId26"/>
    <p:sldId id="645" r:id="rId27"/>
    <p:sldId id="646" r:id="rId28"/>
    <p:sldId id="614" r:id="rId29"/>
    <p:sldId id="615" r:id="rId30"/>
    <p:sldId id="616" r:id="rId31"/>
    <p:sldId id="648" r:id="rId32"/>
    <p:sldId id="647" r:id="rId33"/>
    <p:sldId id="635" r:id="rId34"/>
    <p:sldId id="592" r:id="rId35"/>
    <p:sldId id="593" r:id="rId36"/>
    <p:sldId id="636" r:id="rId37"/>
    <p:sldId id="594" r:id="rId38"/>
    <p:sldId id="595" r:id="rId39"/>
    <p:sldId id="618" r:id="rId40"/>
    <p:sldId id="619" r:id="rId41"/>
    <p:sldId id="620" r:id="rId42"/>
    <p:sldId id="600" r:id="rId43"/>
    <p:sldId id="637" r:id="rId44"/>
    <p:sldId id="638" r:id="rId45"/>
    <p:sldId id="504" r:id="rId46"/>
    <p:sldId id="428" r:id="rId47"/>
  </p:sldIdLst>
  <p:sldSz cx="12192000" cy="6858000"/>
  <p:notesSz cx="7102475" cy="10233025"/>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83D61D-6834-ED4F-844B-0AB6774D96EC}">
          <p14:sldIdLst>
            <p14:sldId id="640"/>
            <p14:sldId id="641"/>
            <p14:sldId id="289"/>
            <p14:sldId id="485"/>
            <p14:sldId id="567"/>
            <p14:sldId id="554"/>
            <p14:sldId id="565"/>
            <p14:sldId id="566"/>
            <p14:sldId id="590"/>
            <p14:sldId id="591"/>
            <p14:sldId id="459"/>
            <p14:sldId id="460"/>
            <p14:sldId id="634"/>
            <p14:sldId id="610"/>
            <p14:sldId id="639"/>
            <p14:sldId id="611"/>
            <p14:sldId id="612"/>
            <p14:sldId id="642"/>
            <p14:sldId id="643"/>
            <p14:sldId id="644"/>
            <p14:sldId id="645"/>
            <p14:sldId id="646"/>
            <p14:sldId id="614"/>
            <p14:sldId id="615"/>
            <p14:sldId id="616"/>
            <p14:sldId id="648"/>
            <p14:sldId id="647"/>
            <p14:sldId id="635"/>
            <p14:sldId id="592"/>
            <p14:sldId id="593"/>
            <p14:sldId id="636"/>
            <p14:sldId id="594"/>
            <p14:sldId id="595"/>
            <p14:sldId id="618"/>
            <p14:sldId id="619"/>
            <p14:sldId id="620"/>
            <p14:sldId id="600"/>
            <p14:sldId id="637"/>
            <p14:sldId id="638"/>
            <p14:sldId id="504"/>
            <p14:sldId id="42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A296B"/>
    <a:srgbClr val="0E9BBE"/>
    <a:srgbClr val="055697"/>
    <a:srgbClr val="92928E"/>
    <a:srgbClr val="848480"/>
    <a:srgbClr val="444442"/>
    <a:srgbClr val="4A4A49"/>
    <a:srgbClr val="38A159"/>
    <a:srgbClr val="112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AF72A-A197-48BE-BF95-BE2C773BD0DD}" v="1271" dt="2025-11-07T14:40:03.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4" autoAdjust="0"/>
    <p:restoredTop sz="57554" autoAdjust="0"/>
  </p:normalViewPr>
  <p:slideViewPr>
    <p:cSldViewPr snapToGrid="0" snapToObjects="1">
      <p:cViewPr varScale="1">
        <p:scale>
          <a:sx n="64" d="100"/>
          <a:sy n="64" d="100"/>
        </p:scale>
        <p:origin x="2238" y="66"/>
      </p:cViewPr>
      <p:guideLst>
        <p:guide orient="horz" pos="2160"/>
        <p:guide pos="3840"/>
      </p:guideLst>
    </p:cSldViewPr>
  </p:slideViewPr>
  <p:outlineViewPr>
    <p:cViewPr>
      <p:scale>
        <a:sx n="33" d="100"/>
        <a:sy n="33" d="100"/>
      </p:scale>
      <p:origin x="0" y="0"/>
    </p:cViewPr>
  </p:outlineViewPr>
  <p:notesTextViewPr>
    <p:cViewPr>
      <p:scale>
        <a:sx n="95" d="100"/>
        <a:sy n="95" d="100"/>
      </p:scale>
      <p:origin x="0" y="0"/>
    </p:cViewPr>
  </p:notesTextViewPr>
  <p:sorterViewPr>
    <p:cViewPr varScale="1">
      <p:scale>
        <a:sx n="100" d="100"/>
        <a:sy n="100" d="100"/>
      </p:scale>
      <p:origin x="0" y="0"/>
    </p:cViewPr>
  </p:sorterViewPr>
  <p:notesViewPr>
    <p:cSldViewPr snapToGrid="0" snapToObjects="1" showGuides="1">
      <p:cViewPr varScale="1">
        <p:scale>
          <a:sx n="98" d="100"/>
          <a:sy n="98" d="100"/>
        </p:scale>
        <p:origin x="-3648" y="-102"/>
      </p:cViewPr>
      <p:guideLst>
        <p:guide orient="horz" pos="3223"/>
        <p:guide pos="2238"/>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Harrington (staff)" userId="f6064616-a9c9-4a31-9fe9-8f8797565c0c" providerId="ADAL" clId="{2865F387-AFB8-4ED4-8458-77CE5714EB5D}"/>
    <pc:docChg chg="undo custSel addSld delSld modSld sldOrd modSection">
      <pc:chgData name="Kyle Harrington (staff)" userId="f6064616-a9c9-4a31-9fe9-8f8797565c0c" providerId="ADAL" clId="{2865F387-AFB8-4ED4-8458-77CE5714EB5D}" dt="2025-11-07T14:40:04.508" v="6314" actId="20577"/>
      <pc:docMkLst>
        <pc:docMk/>
      </pc:docMkLst>
      <pc:sldChg chg="modSp mod">
        <pc:chgData name="Kyle Harrington (staff)" userId="f6064616-a9c9-4a31-9fe9-8f8797565c0c" providerId="ADAL" clId="{2865F387-AFB8-4ED4-8458-77CE5714EB5D}" dt="2025-11-07T12:51:10.617" v="14" actId="20577"/>
        <pc:sldMkLst>
          <pc:docMk/>
          <pc:sldMk cId="2854651095" sldId="289"/>
        </pc:sldMkLst>
        <pc:spChg chg="mod">
          <ac:chgData name="Kyle Harrington (staff)" userId="f6064616-a9c9-4a31-9fe9-8f8797565c0c" providerId="ADAL" clId="{2865F387-AFB8-4ED4-8458-77CE5714EB5D}" dt="2025-11-07T12:51:10.617" v="14" actId="20577"/>
          <ac:spMkLst>
            <pc:docMk/>
            <pc:sldMk cId="2854651095" sldId="289"/>
            <ac:spMk id="3" creationId="{00000000-0000-0000-0000-000000000000}"/>
          </ac:spMkLst>
        </pc:spChg>
      </pc:sldChg>
      <pc:sldChg chg="modSp mod">
        <pc:chgData name="Kyle Harrington (staff)" userId="f6064616-a9c9-4a31-9fe9-8f8797565c0c" providerId="ADAL" clId="{2865F387-AFB8-4ED4-8458-77CE5714EB5D}" dt="2025-11-07T13:13:28.701" v="73" actId="20577"/>
        <pc:sldMkLst>
          <pc:docMk/>
          <pc:sldMk cId="1576258822" sldId="593"/>
        </pc:sldMkLst>
        <pc:spChg chg="mod">
          <ac:chgData name="Kyle Harrington (staff)" userId="f6064616-a9c9-4a31-9fe9-8f8797565c0c" providerId="ADAL" clId="{2865F387-AFB8-4ED4-8458-77CE5714EB5D}" dt="2025-11-07T13:13:28.701" v="73" actId="20577"/>
          <ac:spMkLst>
            <pc:docMk/>
            <pc:sldMk cId="1576258822" sldId="593"/>
            <ac:spMk id="3" creationId="{00000000-0000-0000-0000-000000000000}"/>
          </ac:spMkLst>
        </pc:spChg>
      </pc:sldChg>
      <pc:sldChg chg="ord">
        <pc:chgData name="Kyle Harrington (staff)" userId="f6064616-a9c9-4a31-9fe9-8f8797565c0c" providerId="ADAL" clId="{2865F387-AFB8-4ED4-8458-77CE5714EB5D}" dt="2025-11-07T13:09:57.713" v="30"/>
        <pc:sldMkLst>
          <pc:docMk/>
          <pc:sldMk cId="3933928225" sldId="610"/>
        </pc:sldMkLst>
      </pc:sldChg>
      <pc:sldChg chg="modSp">
        <pc:chgData name="Kyle Harrington (staff)" userId="f6064616-a9c9-4a31-9fe9-8f8797565c0c" providerId="ADAL" clId="{2865F387-AFB8-4ED4-8458-77CE5714EB5D}" dt="2025-11-07T13:22:32.856" v="87"/>
        <pc:sldMkLst>
          <pc:docMk/>
          <pc:sldMk cId="312821551" sldId="611"/>
        </pc:sldMkLst>
        <pc:spChg chg="mod">
          <ac:chgData name="Kyle Harrington (staff)" userId="f6064616-a9c9-4a31-9fe9-8f8797565c0c" providerId="ADAL" clId="{2865F387-AFB8-4ED4-8458-77CE5714EB5D}" dt="2025-11-07T13:22:32.856" v="87"/>
          <ac:spMkLst>
            <pc:docMk/>
            <pc:sldMk cId="312821551" sldId="611"/>
            <ac:spMk id="3" creationId="{00000000-0000-0000-0000-000000000000}"/>
          </ac:spMkLst>
        </pc:spChg>
      </pc:sldChg>
      <pc:sldChg chg="modSp mod">
        <pc:chgData name="Kyle Harrington (staff)" userId="f6064616-a9c9-4a31-9fe9-8f8797565c0c" providerId="ADAL" clId="{2865F387-AFB8-4ED4-8458-77CE5714EB5D}" dt="2025-11-07T13:15:27.529" v="86" actId="1076"/>
        <pc:sldMkLst>
          <pc:docMk/>
          <pc:sldMk cId="1880016699" sldId="614"/>
        </pc:sldMkLst>
        <pc:graphicFrameChg chg="mod modGraphic">
          <ac:chgData name="Kyle Harrington (staff)" userId="f6064616-a9c9-4a31-9fe9-8f8797565c0c" providerId="ADAL" clId="{2865F387-AFB8-4ED4-8458-77CE5714EB5D}" dt="2025-11-07T13:15:27.529" v="86" actId="1076"/>
          <ac:graphicFrameMkLst>
            <pc:docMk/>
            <pc:sldMk cId="1880016699" sldId="614"/>
            <ac:graphicFrameMk id="5" creationId="{00000000-0000-0000-0000-000000000000}"/>
          </ac:graphicFrameMkLst>
        </pc:graphicFrameChg>
      </pc:sldChg>
      <pc:sldChg chg="modSp mod">
        <pc:chgData name="Kyle Harrington (staff)" userId="f6064616-a9c9-4a31-9fe9-8f8797565c0c" providerId="ADAL" clId="{2865F387-AFB8-4ED4-8458-77CE5714EB5D}" dt="2025-11-07T14:31:05.746" v="5537" actId="113"/>
        <pc:sldMkLst>
          <pc:docMk/>
          <pc:sldMk cId="2583734116" sldId="615"/>
        </pc:sldMkLst>
        <pc:spChg chg="mod">
          <ac:chgData name="Kyle Harrington (staff)" userId="f6064616-a9c9-4a31-9fe9-8f8797565c0c" providerId="ADAL" clId="{2865F387-AFB8-4ED4-8458-77CE5714EB5D}" dt="2025-11-07T14:31:05.746" v="5537" actId="113"/>
          <ac:spMkLst>
            <pc:docMk/>
            <pc:sldMk cId="2583734116" sldId="615"/>
            <ac:spMk id="3" creationId="{00000000-0000-0000-0000-000000000000}"/>
          </ac:spMkLst>
        </pc:spChg>
      </pc:sldChg>
      <pc:sldChg chg="modSp mod">
        <pc:chgData name="Kyle Harrington (staff)" userId="f6064616-a9c9-4a31-9fe9-8f8797565c0c" providerId="ADAL" clId="{2865F387-AFB8-4ED4-8458-77CE5714EB5D}" dt="2025-11-07T14:31:10.470" v="5538" actId="113"/>
        <pc:sldMkLst>
          <pc:docMk/>
          <pc:sldMk cId="965403498" sldId="616"/>
        </pc:sldMkLst>
        <pc:spChg chg="mod">
          <ac:chgData name="Kyle Harrington (staff)" userId="f6064616-a9c9-4a31-9fe9-8f8797565c0c" providerId="ADAL" clId="{2865F387-AFB8-4ED4-8458-77CE5714EB5D}" dt="2025-11-07T14:31:10.470" v="5538" actId="113"/>
          <ac:spMkLst>
            <pc:docMk/>
            <pc:sldMk cId="965403498" sldId="616"/>
            <ac:spMk id="3" creationId="{00000000-0000-0000-0000-000000000000}"/>
          </ac:spMkLst>
        </pc:spChg>
      </pc:sldChg>
      <pc:sldChg chg="modSp mod">
        <pc:chgData name="Kyle Harrington (staff)" userId="f6064616-a9c9-4a31-9fe9-8f8797565c0c" providerId="ADAL" clId="{2865F387-AFB8-4ED4-8458-77CE5714EB5D}" dt="2025-11-07T13:13:20.968" v="72" actId="1076"/>
        <pc:sldMkLst>
          <pc:docMk/>
          <pc:sldMk cId="3542925503" sldId="636"/>
        </pc:sldMkLst>
        <pc:spChg chg="mod">
          <ac:chgData name="Kyle Harrington (staff)" userId="f6064616-a9c9-4a31-9fe9-8f8797565c0c" providerId="ADAL" clId="{2865F387-AFB8-4ED4-8458-77CE5714EB5D}" dt="2025-11-07T13:13:20.968" v="72" actId="1076"/>
          <ac:spMkLst>
            <pc:docMk/>
            <pc:sldMk cId="3542925503" sldId="636"/>
            <ac:spMk id="8" creationId="{0DF2F644-92C9-433E-B24C-181F7696A194}"/>
          </ac:spMkLst>
        </pc:spChg>
      </pc:sldChg>
      <pc:sldChg chg="addSp delSp modSp add mod ord">
        <pc:chgData name="Kyle Harrington (staff)" userId="f6064616-a9c9-4a31-9fe9-8f8797565c0c" providerId="ADAL" clId="{2865F387-AFB8-4ED4-8458-77CE5714EB5D}" dt="2025-11-07T13:10:42.977" v="49"/>
        <pc:sldMkLst>
          <pc:docMk/>
          <pc:sldMk cId="3829256458" sldId="639"/>
        </pc:sldMkLst>
        <pc:spChg chg="del">
          <ac:chgData name="Kyle Harrington (staff)" userId="f6064616-a9c9-4a31-9fe9-8f8797565c0c" providerId="ADAL" clId="{2865F387-AFB8-4ED4-8458-77CE5714EB5D}" dt="2025-11-07T13:08:30.902" v="16" actId="478"/>
          <ac:spMkLst>
            <pc:docMk/>
            <pc:sldMk cId="3829256458" sldId="639"/>
            <ac:spMk id="3" creationId="{47D6382F-B8A8-302C-46D1-B7DAEEE0CA77}"/>
          </ac:spMkLst>
        </pc:spChg>
        <pc:spChg chg="mod">
          <ac:chgData name="Kyle Harrington (staff)" userId="f6064616-a9c9-4a31-9fe9-8f8797565c0c" providerId="ADAL" clId="{2865F387-AFB8-4ED4-8458-77CE5714EB5D}" dt="2025-11-07T13:10:03.833" v="47" actId="20577"/>
          <ac:spMkLst>
            <pc:docMk/>
            <pc:sldMk cId="3829256458" sldId="639"/>
            <ac:spMk id="4" creationId="{A74B8FBF-1B88-319C-16FB-5E55CD474F53}"/>
          </ac:spMkLst>
        </pc:spChg>
        <pc:spChg chg="add del mod">
          <ac:chgData name="Kyle Harrington (staff)" userId="f6064616-a9c9-4a31-9fe9-8f8797565c0c" providerId="ADAL" clId="{2865F387-AFB8-4ED4-8458-77CE5714EB5D}" dt="2025-11-07T13:08:32.968" v="17" actId="478"/>
          <ac:spMkLst>
            <pc:docMk/>
            <pc:sldMk cId="3829256458" sldId="639"/>
            <ac:spMk id="6" creationId="{A21F0F9C-A707-2EE6-4264-90D1E3019F09}"/>
          </ac:spMkLst>
        </pc:spChg>
        <pc:graphicFrameChg chg="add mod modGraphic">
          <ac:chgData name="Kyle Harrington (staff)" userId="f6064616-a9c9-4a31-9fe9-8f8797565c0c" providerId="ADAL" clId="{2865F387-AFB8-4ED4-8458-77CE5714EB5D}" dt="2025-11-07T13:09:18.150" v="28" actId="20577"/>
          <ac:graphicFrameMkLst>
            <pc:docMk/>
            <pc:sldMk cId="3829256458" sldId="639"/>
            <ac:graphicFrameMk id="7" creationId="{5934B2D7-7D01-0ECB-D7D0-E33233E81223}"/>
          </ac:graphicFrameMkLst>
        </pc:graphicFrameChg>
      </pc:sldChg>
      <pc:sldChg chg="addSp delSp modSp add mod ord">
        <pc:chgData name="Kyle Harrington (staff)" userId="f6064616-a9c9-4a31-9fe9-8f8797565c0c" providerId="ADAL" clId="{2865F387-AFB8-4ED4-8458-77CE5714EB5D}" dt="2025-11-07T13:11:35.464" v="61" actId="1076"/>
        <pc:sldMkLst>
          <pc:docMk/>
          <pc:sldMk cId="1914364101" sldId="640"/>
        </pc:sldMkLst>
        <pc:spChg chg="del">
          <ac:chgData name="Kyle Harrington (staff)" userId="f6064616-a9c9-4a31-9fe9-8f8797565c0c" providerId="ADAL" clId="{2865F387-AFB8-4ED4-8458-77CE5714EB5D}" dt="2025-11-07T13:11:02.249" v="53" actId="478"/>
          <ac:spMkLst>
            <pc:docMk/>
            <pc:sldMk cId="1914364101" sldId="640"/>
            <ac:spMk id="4" creationId="{F638D232-0C6C-6CC9-72A9-8BF78244C2AD}"/>
          </ac:spMkLst>
        </pc:spChg>
        <pc:spChg chg="del">
          <ac:chgData name="Kyle Harrington (staff)" userId="f6064616-a9c9-4a31-9fe9-8f8797565c0c" providerId="ADAL" clId="{2865F387-AFB8-4ED4-8458-77CE5714EB5D}" dt="2025-11-07T13:11:05.497" v="56" actId="478"/>
          <ac:spMkLst>
            <pc:docMk/>
            <pc:sldMk cId="1914364101" sldId="640"/>
            <ac:spMk id="5" creationId="{B5C1C758-FA7D-908E-399B-7DC75CD15C11}"/>
          </ac:spMkLst>
        </pc:spChg>
        <pc:spChg chg="add del mod">
          <ac:chgData name="Kyle Harrington (staff)" userId="f6064616-a9c9-4a31-9fe9-8f8797565c0c" providerId="ADAL" clId="{2865F387-AFB8-4ED4-8458-77CE5714EB5D}" dt="2025-11-07T13:11:04.535" v="55" actId="478"/>
          <ac:spMkLst>
            <pc:docMk/>
            <pc:sldMk cId="1914364101" sldId="640"/>
            <ac:spMk id="6" creationId="{23FC4F1A-3B65-F6C3-DF06-366383C641DB}"/>
          </ac:spMkLst>
        </pc:spChg>
        <pc:picChg chg="del">
          <ac:chgData name="Kyle Harrington (staff)" userId="f6064616-a9c9-4a31-9fe9-8f8797565c0c" providerId="ADAL" clId="{2865F387-AFB8-4ED4-8458-77CE5714EB5D}" dt="2025-11-07T13:11:03.088" v="54" actId="478"/>
          <ac:picMkLst>
            <pc:docMk/>
            <pc:sldMk cId="1914364101" sldId="640"/>
            <ac:picMk id="1026" creationId="{E088711A-D38F-B3F2-B212-D9E667791597}"/>
          </ac:picMkLst>
        </pc:picChg>
        <pc:picChg chg="add mod">
          <ac:chgData name="Kyle Harrington (staff)" userId="f6064616-a9c9-4a31-9fe9-8f8797565c0c" providerId="ADAL" clId="{2865F387-AFB8-4ED4-8458-77CE5714EB5D}" dt="2025-11-07T13:11:35.464" v="61" actId="1076"/>
          <ac:picMkLst>
            <pc:docMk/>
            <pc:sldMk cId="1914364101" sldId="640"/>
            <ac:picMk id="2050" creationId="{FA40A6F3-F9E4-F494-BE44-391CF2BE581F}"/>
          </ac:picMkLst>
        </pc:picChg>
      </pc:sldChg>
      <pc:sldChg chg="addSp delSp modSp new mod">
        <pc:chgData name="Kyle Harrington (staff)" userId="f6064616-a9c9-4a31-9fe9-8f8797565c0c" providerId="ADAL" clId="{2865F387-AFB8-4ED4-8458-77CE5714EB5D}" dt="2025-11-07T13:12:17.144" v="70" actId="1076"/>
        <pc:sldMkLst>
          <pc:docMk/>
          <pc:sldMk cId="2192815537" sldId="641"/>
        </pc:sldMkLst>
        <pc:spChg chg="del">
          <ac:chgData name="Kyle Harrington (staff)" userId="f6064616-a9c9-4a31-9fe9-8f8797565c0c" providerId="ADAL" clId="{2865F387-AFB8-4ED4-8458-77CE5714EB5D}" dt="2025-11-07T13:12:05.370" v="65" actId="478"/>
          <ac:spMkLst>
            <pc:docMk/>
            <pc:sldMk cId="2192815537" sldId="641"/>
            <ac:spMk id="3" creationId="{86B417DE-7017-9043-D20D-9D7D2B253BF5}"/>
          </ac:spMkLst>
        </pc:spChg>
        <pc:spChg chg="del">
          <ac:chgData name="Kyle Harrington (staff)" userId="f6064616-a9c9-4a31-9fe9-8f8797565c0c" providerId="ADAL" clId="{2865F387-AFB8-4ED4-8458-77CE5714EB5D}" dt="2025-11-07T13:12:03.185" v="63" actId="478"/>
          <ac:spMkLst>
            <pc:docMk/>
            <pc:sldMk cId="2192815537" sldId="641"/>
            <ac:spMk id="4" creationId="{D01D65B2-30B8-006D-C844-518EAF540C9E}"/>
          </ac:spMkLst>
        </pc:spChg>
        <pc:spChg chg="del">
          <ac:chgData name="Kyle Harrington (staff)" userId="f6064616-a9c9-4a31-9fe9-8f8797565c0c" providerId="ADAL" clId="{2865F387-AFB8-4ED4-8458-77CE5714EB5D}" dt="2025-11-07T13:12:04.553" v="64" actId="478"/>
          <ac:spMkLst>
            <pc:docMk/>
            <pc:sldMk cId="2192815537" sldId="641"/>
            <ac:spMk id="5" creationId="{737802C2-8AC4-EB92-787D-63E8B6416A77}"/>
          </ac:spMkLst>
        </pc:spChg>
        <pc:picChg chg="add mod">
          <ac:chgData name="Kyle Harrington (staff)" userId="f6064616-a9c9-4a31-9fe9-8f8797565c0c" providerId="ADAL" clId="{2865F387-AFB8-4ED4-8458-77CE5714EB5D}" dt="2025-11-07T13:12:17.144" v="70" actId="1076"/>
          <ac:picMkLst>
            <pc:docMk/>
            <pc:sldMk cId="2192815537" sldId="641"/>
            <ac:picMk id="3074" creationId="{75B593DD-83CA-D9D6-F806-A2E1B8FB449E}"/>
          </ac:picMkLst>
        </pc:picChg>
      </pc:sldChg>
      <pc:sldChg chg="addSp modSp add mod ord">
        <pc:chgData name="Kyle Harrington (staff)" userId="f6064616-a9c9-4a31-9fe9-8f8797565c0c" providerId="ADAL" clId="{2865F387-AFB8-4ED4-8458-77CE5714EB5D}" dt="2025-11-07T14:00:30.614" v="2897" actId="6549"/>
        <pc:sldMkLst>
          <pc:docMk/>
          <pc:sldMk cId="2284339652" sldId="642"/>
        </pc:sldMkLst>
        <pc:spChg chg="mod">
          <ac:chgData name="Kyle Harrington (staff)" userId="f6064616-a9c9-4a31-9fe9-8f8797565c0c" providerId="ADAL" clId="{2865F387-AFB8-4ED4-8458-77CE5714EB5D}" dt="2025-11-07T14:00:30.614" v="2897" actId="6549"/>
          <ac:spMkLst>
            <pc:docMk/>
            <pc:sldMk cId="2284339652" sldId="642"/>
            <ac:spMk id="3" creationId="{DF50A39D-6A57-28C0-8565-32AC35FA08C7}"/>
          </ac:spMkLst>
        </pc:spChg>
        <pc:spChg chg="mod">
          <ac:chgData name="Kyle Harrington (staff)" userId="f6064616-a9c9-4a31-9fe9-8f8797565c0c" providerId="ADAL" clId="{2865F387-AFB8-4ED4-8458-77CE5714EB5D}" dt="2025-11-07T13:53:32.062" v="2403" actId="20577"/>
          <ac:spMkLst>
            <pc:docMk/>
            <pc:sldMk cId="2284339652" sldId="642"/>
            <ac:spMk id="4" creationId="{5AE2EE98-1BA3-AF6F-03C4-172517A95AA1}"/>
          </ac:spMkLst>
        </pc:spChg>
        <pc:picChg chg="add mod">
          <ac:chgData name="Kyle Harrington (staff)" userId="f6064616-a9c9-4a31-9fe9-8f8797565c0c" providerId="ADAL" clId="{2865F387-AFB8-4ED4-8458-77CE5714EB5D}" dt="2025-11-07T13:34:33.987" v="891" actId="14100"/>
          <ac:picMkLst>
            <pc:docMk/>
            <pc:sldMk cId="2284339652" sldId="642"/>
            <ac:picMk id="4098" creationId="{D63D8334-946C-AFDB-B588-6101FF9516DE}"/>
          </ac:picMkLst>
        </pc:picChg>
        <pc:picChg chg="add mod">
          <ac:chgData name="Kyle Harrington (staff)" userId="f6064616-a9c9-4a31-9fe9-8f8797565c0c" providerId="ADAL" clId="{2865F387-AFB8-4ED4-8458-77CE5714EB5D}" dt="2025-11-07T13:34:40.100" v="895" actId="1076"/>
          <ac:picMkLst>
            <pc:docMk/>
            <pc:sldMk cId="2284339652" sldId="642"/>
            <ac:picMk id="4100" creationId="{4BF3374F-5212-9415-309A-F7CCC7B03982}"/>
          </ac:picMkLst>
        </pc:picChg>
      </pc:sldChg>
      <pc:sldChg chg="addSp delSp modSp add mod">
        <pc:chgData name="Kyle Harrington (staff)" userId="f6064616-a9c9-4a31-9fe9-8f8797565c0c" providerId="ADAL" clId="{2865F387-AFB8-4ED4-8458-77CE5714EB5D}" dt="2025-11-07T13:53:41.834" v="2408" actId="20577"/>
        <pc:sldMkLst>
          <pc:docMk/>
          <pc:sldMk cId="67084292" sldId="643"/>
        </pc:sldMkLst>
        <pc:spChg chg="mod">
          <ac:chgData name="Kyle Harrington (staff)" userId="f6064616-a9c9-4a31-9fe9-8f8797565c0c" providerId="ADAL" clId="{2865F387-AFB8-4ED4-8458-77CE5714EB5D}" dt="2025-11-07T13:51:57.152" v="2160" actId="20577"/>
          <ac:spMkLst>
            <pc:docMk/>
            <pc:sldMk cId="67084292" sldId="643"/>
            <ac:spMk id="3" creationId="{B718B7F7-2B8A-9951-57A4-A1DAEA48AD00}"/>
          </ac:spMkLst>
        </pc:spChg>
        <pc:spChg chg="mod">
          <ac:chgData name="Kyle Harrington (staff)" userId="f6064616-a9c9-4a31-9fe9-8f8797565c0c" providerId="ADAL" clId="{2865F387-AFB8-4ED4-8458-77CE5714EB5D}" dt="2025-11-07T13:53:41.834" v="2408" actId="20577"/>
          <ac:spMkLst>
            <pc:docMk/>
            <pc:sldMk cId="67084292" sldId="643"/>
            <ac:spMk id="4" creationId="{A6409AE8-8A7E-4CA5-0710-9C29E48A2E13}"/>
          </ac:spMkLst>
        </pc:spChg>
        <pc:picChg chg="del">
          <ac:chgData name="Kyle Harrington (staff)" userId="f6064616-a9c9-4a31-9fe9-8f8797565c0c" providerId="ADAL" clId="{2865F387-AFB8-4ED4-8458-77CE5714EB5D}" dt="2025-11-07T13:45:41.238" v="1248" actId="478"/>
          <ac:picMkLst>
            <pc:docMk/>
            <pc:sldMk cId="67084292" sldId="643"/>
            <ac:picMk id="4098" creationId="{BBA14946-710E-F840-B191-38AB02A869BF}"/>
          </ac:picMkLst>
        </pc:picChg>
        <pc:picChg chg="del">
          <ac:chgData name="Kyle Harrington (staff)" userId="f6064616-a9c9-4a31-9fe9-8f8797565c0c" providerId="ADAL" clId="{2865F387-AFB8-4ED4-8458-77CE5714EB5D}" dt="2025-11-07T13:45:40.262" v="1247" actId="478"/>
          <ac:picMkLst>
            <pc:docMk/>
            <pc:sldMk cId="67084292" sldId="643"/>
            <ac:picMk id="4100" creationId="{35001404-5F1F-74DB-5709-0679BF5A0AED}"/>
          </ac:picMkLst>
        </pc:picChg>
        <pc:picChg chg="add mod">
          <ac:chgData name="Kyle Harrington (staff)" userId="f6064616-a9c9-4a31-9fe9-8f8797565c0c" providerId="ADAL" clId="{2865F387-AFB8-4ED4-8458-77CE5714EB5D}" dt="2025-11-07T13:51:32.605" v="2067" actId="14100"/>
          <ac:picMkLst>
            <pc:docMk/>
            <pc:sldMk cId="67084292" sldId="643"/>
            <ac:picMk id="5122" creationId="{85BF2D4C-7F03-E250-3EBD-E1962361EBE3}"/>
          </ac:picMkLst>
        </pc:picChg>
        <pc:picChg chg="add mod">
          <ac:chgData name="Kyle Harrington (staff)" userId="f6064616-a9c9-4a31-9fe9-8f8797565c0c" providerId="ADAL" clId="{2865F387-AFB8-4ED4-8458-77CE5714EB5D}" dt="2025-11-07T13:51:39.177" v="2070" actId="1076"/>
          <ac:picMkLst>
            <pc:docMk/>
            <pc:sldMk cId="67084292" sldId="643"/>
            <ac:picMk id="5124" creationId="{2860D5A9-B4C1-2BDC-7844-B17689E90042}"/>
          </ac:picMkLst>
        </pc:picChg>
      </pc:sldChg>
      <pc:sldChg chg="addSp delSp modSp add mod">
        <pc:chgData name="Kyle Harrington (staff)" userId="f6064616-a9c9-4a31-9fe9-8f8797565c0c" providerId="ADAL" clId="{2865F387-AFB8-4ED4-8458-77CE5714EB5D}" dt="2025-11-07T14:13:10.091" v="3503" actId="20577"/>
        <pc:sldMkLst>
          <pc:docMk/>
          <pc:sldMk cId="2341849500" sldId="644"/>
        </pc:sldMkLst>
        <pc:spChg chg="mod">
          <ac:chgData name="Kyle Harrington (staff)" userId="f6064616-a9c9-4a31-9fe9-8f8797565c0c" providerId="ADAL" clId="{2865F387-AFB8-4ED4-8458-77CE5714EB5D}" dt="2025-11-07T14:13:10.091" v="3503" actId="20577"/>
          <ac:spMkLst>
            <pc:docMk/>
            <pc:sldMk cId="2341849500" sldId="644"/>
            <ac:spMk id="3" creationId="{F8AF6DF5-CCFB-F8C5-15B8-EDF2DF3CC876}"/>
          </ac:spMkLst>
        </pc:spChg>
        <pc:spChg chg="mod">
          <ac:chgData name="Kyle Harrington (staff)" userId="f6064616-a9c9-4a31-9fe9-8f8797565c0c" providerId="ADAL" clId="{2865F387-AFB8-4ED4-8458-77CE5714EB5D}" dt="2025-11-07T13:52:30.714" v="2214" actId="20577"/>
          <ac:spMkLst>
            <pc:docMk/>
            <pc:sldMk cId="2341849500" sldId="644"/>
            <ac:spMk id="4" creationId="{A1D8B42D-C6E4-78BE-DA9A-297D4EE8CA29}"/>
          </ac:spMkLst>
        </pc:spChg>
        <pc:spChg chg="add">
          <ac:chgData name="Kyle Harrington (staff)" userId="f6064616-a9c9-4a31-9fe9-8f8797565c0c" providerId="ADAL" clId="{2865F387-AFB8-4ED4-8458-77CE5714EB5D}" dt="2025-11-07T14:01:06.304" v="2898"/>
          <ac:spMkLst>
            <pc:docMk/>
            <pc:sldMk cId="2341849500" sldId="644"/>
            <ac:spMk id="5" creationId="{57DBC351-403B-32E6-D34A-168CEC4E4A06}"/>
          </ac:spMkLst>
        </pc:spChg>
        <pc:picChg chg="del">
          <ac:chgData name="Kyle Harrington (staff)" userId="f6064616-a9c9-4a31-9fe9-8f8797565c0c" providerId="ADAL" clId="{2865F387-AFB8-4ED4-8458-77CE5714EB5D}" dt="2025-11-07T13:52:17.444" v="2195" actId="478"/>
          <ac:picMkLst>
            <pc:docMk/>
            <pc:sldMk cId="2341849500" sldId="644"/>
            <ac:picMk id="5122" creationId="{2D34DD34-DB7E-993F-538E-C5DA0FD52351}"/>
          </ac:picMkLst>
        </pc:picChg>
        <pc:picChg chg="del">
          <ac:chgData name="Kyle Harrington (staff)" userId="f6064616-a9c9-4a31-9fe9-8f8797565c0c" providerId="ADAL" clId="{2865F387-AFB8-4ED4-8458-77CE5714EB5D}" dt="2025-11-07T13:52:17.871" v="2196" actId="478"/>
          <ac:picMkLst>
            <pc:docMk/>
            <pc:sldMk cId="2341849500" sldId="644"/>
            <ac:picMk id="5124" creationId="{7BEBBE41-79CD-9F53-174D-CCCE3F0234B6}"/>
          </ac:picMkLst>
        </pc:picChg>
        <pc:picChg chg="add mod">
          <ac:chgData name="Kyle Harrington (staff)" userId="f6064616-a9c9-4a31-9fe9-8f8797565c0c" providerId="ADAL" clId="{2865F387-AFB8-4ED4-8458-77CE5714EB5D}" dt="2025-11-07T14:01:38.017" v="2903" actId="1076"/>
          <ac:picMkLst>
            <pc:docMk/>
            <pc:sldMk cId="2341849500" sldId="644"/>
            <ac:picMk id="6148" creationId="{81A74F4C-1FBD-D867-C041-D15DAC77EBD7}"/>
          </ac:picMkLst>
        </pc:picChg>
        <pc:picChg chg="add mod">
          <ac:chgData name="Kyle Harrington (staff)" userId="f6064616-a9c9-4a31-9fe9-8f8797565c0c" providerId="ADAL" clId="{2865F387-AFB8-4ED4-8458-77CE5714EB5D}" dt="2025-11-07T14:12:07.630" v="3357" actId="1076"/>
          <ac:picMkLst>
            <pc:docMk/>
            <pc:sldMk cId="2341849500" sldId="644"/>
            <ac:picMk id="6150" creationId="{5147D955-1560-9C8A-37A4-06AB23195941}"/>
          </ac:picMkLst>
        </pc:picChg>
      </pc:sldChg>
      <pc:sldChg chg="addSp delSp modSp add mod">
        <pc:chgData name="Kyle Harrington (staff)" userId="f6064616-a9c9-4a31-9fe9-8f8797565c0c" providerId="ADAL" clId="{2865F387-AFB8-4ED4-8458-77CE5714EB5D}" dt="2025-11-07T14:23:26.754" v="4689" actId="20577"/>
        <pc:sldMkLst>
          <pc:docMk/>
          <pc:sldMk cId="10610414" sldId="645"/>
        </pc:sldMkLst>
        <pc:spChg chg="mod">
          <ac:chgData name="Kyle Harrington (staff)" userId="f6064616-a9c9-4a31-9fe9-8f8797565c0c" providerId="ADAL" clId="{2865F387-AFB8-4ED4-8458-77CE5714EB5D}" dt="2025-11-07T14:23:24.026" v="4688" actId="20577"/>
          <ac:spMkLst>
            <pc:docMk/>
            <pc:sldMk cId="10610414" sldId="645"/>
            <ac:spMk id="3" creationId="{076FBA26-3485-23A5-7720-9FCD66A686BD}"/>
          </ac:spMkLst>
        </pc:spChg>
        <pc:spChg chg="mod">
          <ac:chgData name="Kyle Harrington (staff)" userId="f6064616-a9c9-4a31-9fe9-8f8797565c0c" providerId="ADAL" clId="{2865F387-AFB8-4ED4-8458-77CE5714EB5D}" dt="2025-11-07T14:23:26.754" v="4689" actId="20577"/>
          <ac:spMkLst>
            <pc:docMk/>
            <pc:sldMk cId="10610414" sldId="645"/>
            <ac:spMk id="4" creationId="{F0905DC2-EFAF-54C8-43F4-8AF8E728C9C6}"/>
          </ac:spMkLst>
        </pc:spChg>
        <pc:picChg chg="del">
          <ac:chgData name="Kyle Harrington (staff)" userId="f6064616-a9c9-4a31-9fe9-8f8797565c0c" providerId="ADAL" clId="{2865F387-AFB8-4ED4-8458-77CE5714EB5D}" dt="2025-11-07T14:14:03.221" v="3591" actId="478"/>
          <ac:picMkLst>
            <pc:docMk/>
            <pc:sldMk cId="10610414" sldId="645"/>
            <ac:picMk id="6148" creationId="{33733F41-1B77-8B6A-995F-59FB817EA74C}"/>
          </ac:picMkLst>
        </pc:picChg>
        <pc:picChg chg="del">
          <ac:chgData name="Kyle Harrington (staff)" userId="f6064616-a9c9-4a31-9fe9-8f8797565c0c" providerId="ADAL" clId="{2865F387-AFB8-4ED4-8458-77CE5714EB5D}" dt="2025-11-07T14:14:02.357" v="3590" actId="478"/>
          <ac:picMkLst>
            <pc:docMk/>
            <pc:sldMk cId="10610414" sldId="645"/>
            <ac:picMk id="6150" creationId="{CF598E89-F33F-F8B0-8B8F-EB9964CE2169}"/>
          </ac:picMkLst>
        </pc:picChg>
        <pc:picChg chg="add del mod">
          <ac:chgData name="Kyle Harrington (staff)" userId="f6064616-a9c9-4a31-9fe9-8f8797565c0c" providerId="ADAL" clId="{2865F387-AFB8-4ED4-8458-77CE5714EB5D}" dt="2025-11-07T14:19:41.984" v="4403" actId="478"/>
          <ac:picMkLst>
            <pc:docMk/>
            <pc:sldMk cId="10610414" sldId="645"/>
            <ac:picMk id="7170" creationId="{A270B9CB-B3F7-EE3E-E24D-04439689D991}"/>
          </ac:picMkLst>
        </pc:picChg>
        <pc:picChg chg="add mod">
          <ac:chgData name="Kyle Harrington (staff)" userId="f6064616-a9c9-4a31-9fe9-8f8797565c0c" providerId="ADAL" clId="{2865F387-AFB8-4ED4-8458-77CE5714EB5D}" dt="2025-11-07T14:20:42.391" v="4549" actId="1076"/>
          <ac:picMkLst>
            <pc:docMk/>
            <pc:sldMk cId="10610414" sldId="645"/>
            <ac:picMk id="7172" creationId="{16632156-DE13-5690-62CC-9120DE5A85C3}"/>
          </ac:picMkLst>
        </pc:picChg>
        <pc:picChg chg="add mod">
          <ac:chgData name="Kyle Harrington (staff)" userId="f6064616-a9c9-4a31-9fe9-8f8797565c0c" providerId="ADAL" clId="{2865F387-AFB8-4ED4-8458-77CE5714EB5D}" dt="2025-11-07T14:23:00.252" v="4611" actId="1076"/>
          <ac:picMkLst>
            <pc:docMk/>
            <pc:sldMk cId="10610414" sldId="645"/>
            <ac:picMk id="7174" creationId="{84A855D0-D932-D2D3-471A-A9BD2B01C276}"/>
          </ac:picMkLst>
        </pc:picChg>
      </pc:sldChg>
      <pc:sldChg chg="addSp delSp modSp add mod">
        <pc:chgData name="Kyle Harrington (staff)" userId="f6064616-a9c9-4a31-9fe9-8f8797565c0c" providerId="ADAL" clId="{2865F387-AFB8-4ED4-8458-77CE5714EB5D}" dt="2025-11-07T14:29:47.695" v="5535" actId="1076"/>
        <pc:sldMkLst>
          <pc:docMk/>
          <pc:sldMk cId="1399510145" sldId="646"/>
        </pc:sldMkLst>
        <pc:spChg chg="mod">
          <ac:chgData name="Kyle Harrington (staff)" userId="f6064616-a9c9-4a31-9fe9-8f8797565c0c" providerId="ADAL" clId="{2865F387-AFB8-4ED4-8458-77CE5714EB5D}" dt="2025-11-07T14:28:39.556" v="5524" actId="20577"/>
          <ac:spMkLst>
            <pc:docMk/>
            <pc:sldMk cId="1399510145" sldId="646"/>
            <ac:spMk id="3" creationId="{130215EE-EF20-AB31-1A31-02B18BDAB463}"/>
          </ac:spMkLst>
        </pc:spChg>
        <pc:spChg chg="mod">
          <ac:chgData name="Kyle Harrington (staff)" userId="f6064616-a9c9-4a31-9fe9-8f8797565c0c" providerId="ADAL" clId="{2865F387-AFB8-4ED4-8458-77CE5714EB5D}" dt="2025-11-07T14:24:01.360" v="4764" actId="20577"/>
          <ac:spMkLst>
            <pc:docMk/>
            <pc:sldMk cId="1399510145" sldId="646"/>
            <ac:spMk id="4" creationId="{CF34083C-7291-AFB9-F36B-599CE03376B3}"/>
          </ac:spMkLst>
        </pc:spChg>
        <pc:spChg chg="add">
          <ac:chgData name="Kyle Harrington (staff)" userId="f6064616-a9c9-4a31-9fe9-8f8797565c0c" providerId="ADAL" clId="{2865F387-AFB8-4ED4-8458-77CE5714EB5D}" dt="2025-11-07T14:29:00.818" v="5525"/>
          <ac:spMkLst>
            <pc:docMk/>
            <pc:sldMk cId="1399510145" sldId="646"/>
            <ac:spMk id="5" creationId="{64583C14-3108-4F56-00D5-0385554B7274}"/>
          </ac:spMkLst>
        </pc:spChg>
        <pc:picChg chg="add mod">
          <ac:chgData name="Kyle Harrington (staff)" userId="f6064616-a9c9-4a31-9fe9-8f8797565c0c" providerId="ADAL" clId="{2865F387-AFB8-4ED4-8458-77CE5714EB5D}" dt="2025-11-07T14:29:23.127" v="5530" actId="14100"/>
          <ac:picMkLst>
            <pc:docMk/>
            <pc:sldMk cId="1399510145" sldId="646"/>
            <ac:picMk id="6" creationId="{85556BB0-033A-4227-E6A7-4E264EBA9C2A}"/>
          </ac:picMkLst>
        </pc:picChg>
        <pc:picChg chg="del">
          <ac:chgData name="Kyle Harrington (staff)" userId="f6064616-a9c9-4a31-9fe9-8f8797565c0c" providerId="ADAL" clId="{2865F387-AFB8-4ED4-8458-77CE5714EB5D}" dt="2025-11-07T14:24:05.148" v="4766" actId="478"/>
          <ac:picMkLst>
            <pc:docMk/>
            <pc:sldMk cId="1399510145" sldId="646"/>
            <ac:picMk id="7172" creationId="{9773A5D0-E16F-5070-BC9F-0A88148825C0}"/>
          </ac:picMkLst>
        </pc:picChg>
        <pc:picChg chg="del">
          <ac:chgData name="Kyle Harrington (staff)" userId="f6064616-a9c9-4a31-9fe9-8f8797565c0c" providerId="ADAL" clId="{2865F387-AFB8-4ED4-8458-77CE5714EB5D}" dt="2025-11-07T14:24:04.659" v="4765" actId="478"/>
          <ac:picMkLst>
            <pc:docMk/>
            <pc:sldMk cId="1399510145" sldId="646"/>
            <ac:picMk id="7174" creationId="{D3EE39AA-6905-718E-85D4-843D5E02B344}"/>
          </ac:picMkLst>
        </pc:picChg>
        <pc:picChg chg="add mod">
          <ac:chgData name="Kyle Harrington (staff)" userId="f6064616-a9c9-4a31-9fe9-8f8797565c0c" providerId="ADAL" clId="{2865F387-AFB8-4ED4-8458-77CE5714EB5D}" dt="2025-11-07T14:29:31.108" v="5532" actId="1076"/>
          <ac:picMkLst>
            <pc:docMk/>
            <pc:sldMk cId="1399510145" sldId="646"/>
            <ac:picMk id="8196" creationId="{1055BAF9-F415-7CDB-10F4-50B9A1D98F59}"/>
          </ac:picMkLst>
        </pc:picChg>
        <pc:picChg chg="add mod">
          <ac:chgData name="Kyle Harrington (staff)" userId="f6064616-a9c9-4a31-9fe9-8f8797565c0c" providerId="ADAL" clId="{2865F387-AFB8-4ED4-8458-77CE5714EB5D}" dt="2025-11-07T14:29:47.695" v="5535" actId="1076"/>
          <ac:picMkLst>
            <pc:docMk/>
            <pc:sldMk cId="1399510145" sldId="646"/>
            <ac:picMk id="8198" creationId="{7CBB302E-FDF6-8C57-7BC4-0105D13BEEF0}"/>
          </ac:picMkLst>
        </pc:picChg>
      </pc:sldChg>
      <pc:sldChg chg="addSp delSp modSp add mod">
        <pc:chgData name="Kyle Harrington (staff)" userId="f6064616-a9c9-4a31-9fe9-8f8797565c0c" providerId="ADAL" clId="{2865F387-AFB8-4ED4-8458-77CE5714EB5D}" dt="2025-11-07T14:40:04.508" v="6314" actId="20577"/>
        <pc:sldMkLst>
          <pc:docMk/>
          <pc:sldMk cId="824193682" sldId="647"/>
        </pc:sldMkLst>
        <pc:spChg chg="del mod">
          <ac:chgData name="Kyle Harrington (staff)" userId="f6064616-a9c9-4a31-9fe9-8f8797565c0c" providerId="ADAL" clId="{2865F387-AFB8-4ED4-8458-77CE5714EB5D}" dt="2025-11-07T14:32:33.058" v="5595" actId="3680"/>
          <ac:spMkLst>
            <pc:docMk/>
            <pc:sldMk cId="824193682" sldId="647"/>
            <ac:spMk id="3" creationId="{A5FE809C-F7F3-4A32-F136-3AA7CC7BB112}"/>
          </ac:spMkLst>
        </pc:spChg>
        <pc:spChg chg="mod">
          <ac:chgData name="Kyle Harrington (staff)" userId="f6064616-a9c9-4a31-9fe9-8f8797565c0c" providerId="ADAL" clId="{2865F387-AFB8-4ED4-8458-77CE5714EB5D}" dt="2025-11-07T14:31:48.807" v="5587" actId="20577"/>
          <ac:spMkLst>
            <pc:docMk/>
            <pc:sldMk cId="824193682" sldId="647"/>
            <ac:spMk id="4" creationId="{16BC1753-24C7-FEA0-BB52-574A324894DE}"/>
          </ac:spMkLst>
        </pc:spChg>
        <pc:spChg chg="add del">
          <ac:chgData name="Kyle Harrington (staff)" userId="f6064616-a9c9-4a31-9fe9-8f8797565c0c" providerId="ADAL" clId="{2865F387-AFB8-4ED4-8458-77CE5714EB5D}" dt="2025-11-07T14:31:58.247" v="5591" actId="22"/>
          <ac:spMkLst>
            <pc:docMk/>
            <pc:sldMk cId="824193682" sldId="647"/>
            <ac:spMk id="6" creationId="{F7A9FE88-2B19-1DFF-4633-82E0E4A5EA1E}"/>
          </ac:spMkLst>
        </pc:spChg>
        <pc:graphicFrameChg chg="add mod ord modGraphic">
          <ac:chgData name="Kyle Harrington (staff)" userId="f6064616-a9c9-4a31-9fe9-8f8797565c0c" providerId="ADAL" clId="{2865F387-AFB8-4ED4-8458-77CE5714EB5D}" dt="2025-11-07T14:40:04.508" v="6314" actId="20577"/>
          <ac:graphicFrameMkLst>
            <pc:docMk/>
            <pc:sldMk cId="824193682" sldId="647"/>
            <ac:graphicFrameMk id="7" creationId="{B9A9FD29-B3F9-DBAC-357C-9CFDA026535D}"/>
          </ac:graphicFrameMkLst>
        </pc:graphicFrameChg>
        <pc:picChg chg="add del mod">
          <ac:chgData name="Kyle Harrington (staff)" userId="f6064616-a9c9-4a31-9fe9-8f8797565c0c" providerId="ADAL" clId="{2865F387-AFB8-4ED4-8458-77CE5714EB5D}" dt="2025-11-07T14:33:37.024" v="5715" actId="21"/>
          <ac:picMkLst>
            <pc:docMk/>
            <pc:sldMk cId="824193682" sldId="647"/>
            <ac:picMk id="9218" creationId="{D802A7B3-97AA-3BEE-A03C-D682A9596370}"/>
          </ac:picMkLst>
        </pc:picChg>
      </pc:sldChg>
      <pc:sldChg chg="addSp delSp modSp add mod">
        <pc:chgData name="Kyle Harrington (staff)" userId="f6064616-a9c9-4a31-9fe9-8f8797565c0c" providerId="ADAL" clId="{2865F387-AFB8-4ED4-8458-77CE5714EB5D}" dt="2025-11-07T14:34:18.258" v="5761" actId="1076"/>
        <pc:sldMkLst>
          <pc:docMk/>
          <pc:sldMk cId="1410962857" sldId="648"/>
        </pc:sldMkLst>
        <pc:spChg chg="del">
          <ac:chgData name="Kyle Harrington (staff)" userId="f6064616-a9c9-4a31-9fe9-8f8797565c0c" providerId="ADAL" clId="{2865F387-AFB8-4ED4-8458-77CE5714EB5D}" dt="2025-11-07T14:33:43.711" v="5716" actId="478"/>
          <ac:spMkLst>
            <pc:docMk/>
            <pc:sldMk cId="1410962857" sldId="648"/>
            <ac:spMk id="3" creationId="{B167DBB8-8D5D-87AF-9C80-11DFCF06EA99}"/>
          </ac:spMkLst>
        </pc:spChg>
        <pc:spChg chg="mod">
          <ac:chgData name="Kyle Harrington (staff)" userId="f6064616-a9c9-4a31-9fe9-8f8797565c0c" providerId="ADAL" clId="{2865F387-AFB8-4ED4-8458-77CE5714EB5D}" dt="2025-11-07T14:34:15.365" v="5760" actId="20577"/>
          <ac:spMkLst>
            <pc:docMk/>
            <pc:sldMk cId="1410962857" sldId="648"/>
            <ac:spMk id="4" creationId="{1D058581-B68B-49C8-A1F8-66FEC469CD73}"/>
          </ac:spMkLst>
        </pc:spChg>
        <pc:spChg chg="add del mod">
          <ac:chgData name="Kyle Harrington (staff)" userId="f6064616-a9c9-4a31-9fe9-8f8797565c0c" providerId="ADAL" clId="{2865F387-AFB8-4ED4-8458-77CE5714EB5D}" dt="2025-11-07T14:33:45.113" v="5717" actId="478"/>
          <ac:spMkLst>
            <pc:docMk/>
            <pc:sldMk cId="1410962857" sldId="648"/>
            <ac:spMk id="6" creationId="{24E884EA-D143-57CB-1D32-05FBB47BFBF3}"/>
          </ac:spMkLst>
        </pc:spChg>
        <pc:picChg chg="add mod">
          <ac:chgData name="Kyle Harrington (staff)" userId="f6064616-a9c9-4a31-9fe9-8f8797565c0c" providerId="ADAL" clId="{2865F387-AFB8-4ED4-8458-77CE5714EB5D}" dt="2025-11-07T14:34:18.258" v="5761" actId="1076"/>
          <ac:picMkLst>
            <pc:docMk/>
            <pc:sldMk cId="1410962857" sldId="648"/>
            <ac:picMk id="9218" creationId="{D802A7B3-97AA-3BEE-A03C-D682A9596370}"/>
          </ac:picMkLst>
        </pc:picChg>
      </pc:sldChg>
      <pc:sldChg chg="add del">
        <pc:chgData name="Kyle Harrington (staff)" userId="f6064616-a9c9-4a31-9fe9-8f8797565c0c" providerId="ADAL" clId="{2865F387-AFB8-4ED4-8458-77CE5714EB5D}" dt="2025-11-07T14:31:24.624" v="5540" actId="47"/>
        <pc:sldMkLst>
          <pc:docMk/>
          <pc:sldMk cId="3858249317" sldId="6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1651"/>
          </a:xfrm>
          <a:prstGeom prst="rect">
            <a:avLst/>
          </a:prstGeom>
        </p:spPr>
        <p:txBody>
          <a:bodyPr vert="horz" lIns="99049" tIns="49524" rIns="99049" bIns="49524" rtlCol="0"/>
          <a:lstStyle>
            <a:lvl1pPr algn="l">
              <a:defRPr sz="1300"/>
            </a:lvl1pPr>
          </a:lstStyle>
          <a:p>
            <a:endParaRPr lang="en-GB"/>
          </a:p>
        </p:txBody>
      </p:sp>
      <p:sp>
        <p:nvSpPr>
          <p:cNvPr id="3" name="Date Placeholder 2"/>
          <p:cNvSpPr>
            <a:spLocks noGrp="1"/>
          </p:cNvSpPr>
          <p:nvPr>
            <p:ph type="dt" sz="quarter" idx="1"/>
          </p:nvPr>
        </p:nvSpPr>
        <p:spPr>
          <a:xfrm>
            <a:off x="4023093" y="0"/>
            <a:ext cx="3077739" cy="511651"/>
          </a:xfrm>
          <a:prstGeom prst="rect">
            <a:avLst/>
          </a:prstGeom>
        </p:spPr>
        <p:txBody>
          <a:bodyPr vert="horz" lIns="99049" tIns="49524" rIns="99049" bIns="49524" rtlCol="0"/>
          <a:lstStyle>
            <a:lvl1pPr algn="r">
              <a:defRPr sz="1300"/>
            </a:lvl1pPr>
          </a:lstStyle>
          <a:p>
            <a:endParaRPr lang="en-GB"/>
          </a:p>
        </p:txBody>
      </p:sp>
      <p:sp>
        <p:nvSpPr>
          <p:cNvPr id="4" name="Footer Placeholder 3"/>
          <p:cNvSpPr>
            <a:spLocks noGrp="1"/>
          </p:cNvSpPr>
          <p:nvPr>
            <p:ph type="ftr" sz="quarter" idx="2"/>
          </p:nvPr>
        </p:nvSpPr>
        <p:spPr>
          <a:xfrm>
            <a:off x="1" y="9719598"/>
            <a:ext cx="3077739" cy="511651"/>
          </a:xfrm>
          <a:prstGeom prst="rect">
            <a:avLst/>
          </a:prstGeom>
        </p:spPr>
        <p:txBody>
          <a:bodyPr vert="horz" lIns="99049" tIns="49524" rIns="99049" bIns="49524" rtlCol="0" anchor="b"/>
          <a:lstStyle>
            <a:lvl1pPr algn="l">
              <a:defRPr sz="1300"/>
            </a:lvl1pPr>
          </a:lstStyle>
          <a:p>
            <a:endParaRPr lang="en-GB"/>
          </a:p>
        </p:txBody>
      </p:sp>
      <p:sp>
        <p:nvSpPr>
          <p:cNvPr id="5" name="Slide Number Placeholder 4"/>
          <p:cNvSpPr>
            <a:spLocks noGrp="1"/>
          </p:cNvSpPr>
          <p:nvPr>
            <p:ph type="sldNum" sz="quarter" idx="3"/>
          </p:nvPr>
        </p:nvSpPr>
        <p:spPr>
          <a:xfrm>
            <a:off x="4023093" y="9719598"/>
            <a:ext cx="3077739" cy="511651"/>
          </a:xfrm>
          <a:prstGeom prst="rect">
            <a:avLst/>
          </a:prstGeom>
        </p:spPr>
        <p:txBody>
          <a:bodyPr vert="horz" lIns="99049" tIns="49524" rIns="99049" bIns="49524" rtlCol="0" anchor="b"/>
          <a:lstStyle>
            <a:lvl1pPr algn="r">
              <a:defRPr sz="1300"/>
            </a:lvl1pPr>
          </a:lstStyle>
          <a:p>
            <a:fld id="{A0F026BA-B8A7-4B5A-A3B0-0B7D31088B83}" type="slidenum">
              <a:rPr lang="en-GB" smtClean="0"/>
              <a:t>‹#›</a:t>
            </a:fld>
            <a:endParaRPr lang="en-GB"/>
          </a:p>
        </p:txBody>
      </p:sp>
    </p:spTree>
    <p:extLst>
      <p:ext uri="{BB962C8B-B14F-4D97-AF65-F5344CB8AC3E}">
        <p14:creationId xmlns:p14="http://schemas.microsoft.com/office/powerpoint/2010/main" val="25941972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3428"/>
          </a:xfrm>
          <a:prstGeom prst="rect">
            <a:avLst/>
          </a:prstGeom>
        </p:spPr>
        <p:txBody>
          <a:bodyPr vert="horz" lIns="99049" tIns="49524" rIns="99049" bIns="49524" rtlCol="0"/>
          <a:lstStyle>
            <a:lvl1pPr algn="l">
              <a:defRPr sz="1300"/>
            </a:lvl1pPr>
          </a:lstStyle>
          <a:p>
            <a:endParaRPr lang="en-GB"/>
          </a:p>
        </p:txBody>
      </p:sp>
      <p:sp>
        <p:nvSpPr>
          <p:cNvPr id="3" name="Date Placeholder 2"/>
          <p:cNvSpPr>
            <a:spLocks noGrp="1"/>
          </p:cNvSpPr>
          <p:nvPr>
            <p:ph type="dt" idx="1"/>
          </p:nvPr>
        </p:nvSpPr>
        <p:spPr>
          <a:xfrm>
            <a:off x="4023093" y="0"/>
            <a:ext cx="3077739" cy="513428"/>
          </a:xfrm>
          <a:prstGeom prst="rect">
            <a:avLst/>
          </a:prstGeom>
        </p:spPr>
        <p:txBody>
          <a:bodyPr vert="horz" lIns="99049" tIns="49524" rIns="99049" bIns="49524" rtlCol="0"/>
          <a:lstStyle>
            <a:lvl1pPr algn="r">
              <a:defRPr sz="1300"/>
            </a:lvl1pPr>
          </a:lstStyle>
          <a:p>
            <a:endParaRPr lang="en-GB"/>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49" tIns="49524" rIns="99049" bIns="49524"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49" tIns="49524" rIns="99049"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19599"/>
            <a:ext cx="3077739" cy="513427"/>
          </a:xfrm>
          <a:prstGeom prst="rect">
            <a:avLst/>
          </a:prstGeom>
        </p:spPr>
        <p:txBody>
          <a:bodyPr vert="horz" lIns="99049" tIns="49524" rIns="99049"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3093" y="9719599"/>
            <a:ext cx="3077739" cy="513427"/>
          </a:xfrm>
          <a:prstGeom prst="rect">
            <a:avLst/>
          </a:prstGeom>
        </p:spPr>
        <p:txBody>
          <a:bodyPr vert="horz" lIns="99049" tIns="49524" rIns="99049" bIns="49524" rtlCol="0" anchor="b"/>
          <a:lstStyle>
            <a:lvl1pPr algn="r">
              <a:defRPr sz="1300"/>
            </a:lvl1pPr>
          </a:lstStyle>
          <a:p>
            <a:fld id="{7DB9E1F4-77C1-461E-ABFF-BFE7DD57AFD2}" type="slidenum">
              <a:rPr lang="en-GB" smtClean="0"/>
              <a:t>‹#›</a:t>
            </a:fld>
            <a:endParaRPr lang="en-GB"/>
          </a:p>
        </p:txBody>
      </p:sp>
    </p:spTree>
    <p:extLst>
      <p:ext uri="{BB962C8B-B14F-4D97-AF65-F5344CB8AC3E}">
        <p14:creationId xmlns:p14="http://schemas.microsoft.com/office/powerpoint/2010/main" val="21517534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oshmagazine.com/articl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8015-FA5A-AE8A-37C5-ED2AEDAF7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F613F-F8F4-5399-3A29-8128455E72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DA4F2-A85D-1650-3FCA-CE26332A2640}"/>
              </a:ext>
            </a:extLst>
          </p:cNvPr>
          <p:cNvSpPr>
            <a:spLocks noGrp="1"/>
          </p:cNvSpPr>
          <p:nvPr>
            <p:ph type="body" idx="1"/>
          </p:nvPr>
        </p:nvSpPr>
        <p:spPr/>
        <p:txBody>
          <a:bodyPr/>
          <a:lstStyle/>
          <a:p>
            <a:r>
              <a:rPr lang="en-GB" dirty="0"/>
              <a:t>Important points: </a:t>
            </a:r>
          </a:p>
          <a:p>
            <a:r>
              <a:rPr lang="en-GB" dirty="0"/>
              <a:t>Designer has their own model – may not match users. They may not understand or even know about the user’s. </a:t>
            </a:r>
          </a:p>
          <a:p>
            <a:r>
              <a:rPr lang="en-GB" dirty="0"/>
              <a:t>The way their model is communicated to user is via the system. </a:t>
            </a:r>
          </a:p>
        </p:txBody>
      </p:sp>
      <p:sp>
        <p:nvSpPr>
          <p:cNvPr id="4" name="Date Placeholder 3">
            <a:extLst>
              <a:ext uri="{FF2B5EF4-FFF2-40B4-BE49-F238E27FC236}">
                <a16:creationId xmlns:a16="http://schemas.microsoft.com/office/drawing/2014/main" id="{2B630499-5C8F-DF4C-BD24-22E777358FDC}"/>
              </a:ext>
            </a:extLst>
          </p:cNvPr>
          <p:cNvSpPr>
            <a:spLocks noGrp="1"/>
          </p:cNvSpPr>
          <p:nvPr>
            <p:ph type="dt" idx="1"/>
          </p:nvPr>
        </p:nvSpPr>
        <p:spPr/>
        <p:txBody>
          <a:bodyPr/>
          <a:lstStyle/>
          <a:p>
            <a:endParaRPr lang="en-GB"/>
          </a:p>
        </p:txBody>
      </p:sp>
      <p:sp>
        <p:nvSpPr>
          <p:cNvPr id="5" name="Slide Number Placeholder 4">
            <a:extLst>
              <a:ext uri="{FF2B5EF4-FFF2-40B4-BE49-F238E27FC236}">
                <a16:creationId xmlns:a16="http://schemas.microsoft.com/office/drawing/2014/main" id="{F86BB54E-C6EA-71F1-E6FA-E96912B3106F}"/>
              </a:ext>
            </a:extLst>
          </p:cNvPr>
          <p:cNvSpPr>
            <a:spLocks noGrp="1"/>
          </p:cNvSpPr>
          <p:nvPr>
            <p:ph type="sldNum" sz="quarter" idx="5"/>
          </p:nvPr>
        </p:nvSpPr>
        <p:spPr/>
        <p:txBody>
          <a:bodyPr/>
          <a:lstStyle/>
          <a:p>
            <a:fld id="{7DB9E1F4-77C1-461E-ABFF-BFE7DD57AFD2}" type="slidenum">
              <a:rPr lang="en-GB" smtClean="0"/>
              <a:t>1</a:t>
            </a:fld>
            <a:endParaRPr lang="en-GB"/>
          </a:p>
        </p:txBody>
      </p:sp>
    </p:spTree>
    <p:extLst>
      <p:ext uri="{BB962C8B-B14F-4D97-AF65-F5344CB8AC3E}">
        <p14:creationId xmlns:p14="http://schemas.microsoft.com/office/powerpoint/2010/main" val="3490009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11</a:t>
            </a:fld>
            <a:endParaRPr lang="en-GB"/>
          </a:p>
        </p:txBody>
      </p:sp>
    </p:spTree>
    <p:extLst>
      <p:ext uri="{BB962C8B-B14F-4D97-AF65-F5344CB8AC3E}">
        <p14:creationId xmlns:p14="http://schemas.microsoft.com/office/powerpoint/2010/main" val="195297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12</a:t>
            </a:fld>
            <a:endParaRPr lang="en-GB"/>
          </a:p>
        </p:txBody>
      </p:sp>
    </p:spTree>
    <p:extLst>
      <p:ext uri="{BB962C8B-B14F-4D97-AF65-F5344CB8AC3E}">
        <p14:creationId xmlns:p14="http://schemas.microsoft.com/office/powerpoint/2010/main" val="2607315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Requirements on humans – instead of doing the task, may have to deal with errors in automation. </a:t>
            </a:r>
          </a:p>
          <a:p>
            <a:endParaRPr lang="en-GB" dirty="0"/>
          </a:p>
          <a:p>
            <a:r>
              <a:rPr lang="en-GB" dirty="0"/>
              <a:t>Work can become more about monitoring – and that can be difficult over almost any length of time, particular if process is unchanging. </a:t>
            </a:r>
          </a:p>
          <a:p>
            <a:endParaRPr lang="en-GB" dirty="0"/>
          </a:p>
          <a:p>
            <a:endParaRPr lang="en-GB" dirty="0"/>
          </a:p>
          <a:p>
            <a:r>
              <a:rPr lang="en-GB" dirty="0"/>
              <a:t>Perception examples include: LiDAR, RADAR, automated vision systems – many used in cars. Help driver to *perceive* the other cars/pedestrians. Night vision. Alarms. Security</a:t>
            </a:r>
            <a:r>
              <a:rPr lang="en-GB" baseline="0" dirty="0"/>
              <a:t> sensor beeps in shopping malls. </a:t>
            </a:r>
            <a:endParaRPr lang="en-GB" dirty="0"/>
          </a:p>
          <a:p>
            <a:endParaRPr lang="en-GB" dirty="0"/>
          </a:p>
          <a:p>
            <a:r>
              <a:rPr lang="en-GB" b="0" i="0" u="none" strike="noStrike" dirty="0">
                <a:solidFill>
                  <a:srgbClr val="777777"/>
                </a:solidFill>
                <a:effectLst/>
                <a:latin typeface="Lato" panose="020F0502020204030204" pitchFamily="34" charset="0"/>
              </a:rPr>
              <a:t>cognitive automation is capable of simulating the human thought process in a computerised model in order to automatically learn, discover and make recommendations or predictions. Brings intelligence to information rich scenarios. Siri can think for you – sets your map location based on your diary – you don’t need to think.  Using data to predict a trend in the future e.g.</a:t>
            </a:r>
            <a:r>
              <a:rPr lang="en-GB" b="0" i="0" u="none" strike="noStrike" baseline="0" dirty="0">
                <a:solidFill>
                  <a:srgbClr val="777777"/>
                </a:solidFill>
                <a:effectLst/>
                <a:latin typeface="Lato" panose="020F0502020204030204" pitchFamily="34" charset="0"/>
              </a:rPr>
              <a:t> process control.</a:t>
            </a:r>
          </a:p>
          <a:p>
            <a:r>
              <a:rPr lang="en-GB" b="0" i="0" u="none" strike="noStrike" baseline="0" dirty="0">
                <a:solidFill>
                  <a:srgbClr val="777777"/>
                </a:solidFill>
                <a:effectLst/>
                <a:latin typeface="Lato" panose="020F0502020204030204" pitchFamily="34" charset="0"/>
              </a:rPr>
              <a:t>Decision making: can suggest a course of action, or implement it unless human </a:t>
            </a:r>
            <a:r>
              <a:rPr lang="en-GB" b="0" i="0" u="none" strike="noStrike" baseline="0" dirty="0" err="1">
                <a:solidFill>
                  <a:srgbClr val="777777"/>
                </a:solidFill>
                <a:effectLst/>
                <a:latin typeface="Lato" panose="020F0502020204030204" pitchFamily="34" charset="0"/>
              </a:rPr>
              <a:t>vetos</a:t>
            </a:r>
            <a:r>
              <a:rPr lang="en-GB" b="0" i="0" u="none" strike="noStrike" baseline="0" dirty="0">
                <a:solidFill>
                  <a:srgbClr val="777777"/>
                </a:solidFill>
                <a:effectLst/>
                <a:latin typeface="Lato" panose="020F0502020204030204" pitchFamily="34" charset="0"/>
              </a:rPr>
              <a:t> it. Or do it anyway</a:t>
            </a:r>
            <a:endParaRPr lang="en-GB" b="0" i="0" u="none" strike="noStrike" dirty="0">
              <a:solidFill>
                <a:srgbClr val="777777"/>
              </a:solidFill>
              <a:effectLst/>
              <a:latin typeface="Lato" panose="020F0502020204030204" pitchFamily="34" charset="0"/>
            </a:endParaRPr>
          </a:p>
          <a:p>
            <a:endParaRPr lang="en-GB" b="0" i="0" u="none" strike="noStrike" dirty="0">
              <a:solidFill>
                <a:srgbClr val="777777"/>
              </a:solidFill>
              <a:effectLst/>
              <a:latin typeface="Lato" panose="020F0502020204030204" pitchFamily="34" charset="0"/>
            </a:endParaRPr>
          </a:p>
          <a:p>
            <a:r>
              <a:rPr lang="en-GB" b="0" i="0" u="none" strike="noStrike" dirty="0">
                <a:solidFill>
                  <a:srgbClr val="777777"/>
                </a:solidFill>
                <a:effectLst/>
                <a:latin typeface="Lato" panose="020F0502020204030204" pitchFamily="34" charset="0"/>
              </a:rPr>
              <a:t>Control – controlling parts movement in manufacturing; control speed in adaptive cruise control; controlling steering in autonomous vehicles. </a:t>
            </a:r>
          </a:p>
          <a:p>
            <a:endParaRPr lang="en-GB" b="0" i="0" u="none" strike="noStrike" dirty="0">
              <a:solidFill>
                <a:srgbClr val="777777"/>
              </a:solidFill>
              <a:effectLst/>
              <a:latin typeface="Lato" panose="020F0502020204030204" pitchFamily="34" charset="0"/>
            </a:endParaRPr>
          </a:p>
          <a:p>
            <a:r>
              <a:rPr lang="en-GB" b="0" i="0" u="none" strike="noStrike" dirty="0">
                <a:solidFill>
                  <a:srgbClr val="777777"/>
                </a:solidFill>
                <a:effectLst/>
                <a:latin typeface="Lato" panose="020F0502020204030204" pitchFamily="34" charset="0"/>
              </a:rPr>
              <a:t>Automation can vary from none  - to partial – to full</a:t>
            </a:r>
          </a:p>
          <a:p>
            <a:endParaRPr lang="en-GB" b="0" i="0" u="none" strike="noStrike" dirty="0">
              <a:solidFill>
                <a:srgbClr val="777777"/>
              </a:solidFill>
              <a:effectLst/>
              <a:latin typeface="Lato" panose="020F0502020204030204" pitchFamily="34" charset="0"/>
            </a:endParaRPr>
          </a:p>
          <a:p>
            <a:endParaRPr lang="en-GB" b="0" i="0" u="none" strike="noStrike" dirty="0">
              <a:solidFill>
                <a:srgbClr val="777777"/>
              </a:solidFill>
              <a:effectLst/>
              <a:latin typeface="Lato" panose="020F0502020204030204" pitchFamily="34" charset="0"/>
            </a:endParaRP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14</a:t>
            </a:fld>
            <a:endParaRPr lang="en-GB"/>
          </a:p>
        </p:txBody>
      </p:sp>
    </p:spTree>
    <p:extLst>
      <p:ext uri="{BB962C8B-B14F-4D97-AF65-F5344CB8AC3E}">
        <p14:creationId xmlns:p14="http://schemas.microsoft.com/office/powerpoint/2010/main" val="148695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9496-DCB7-AA5F-A028-62D693968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3679B-ED48-6BCD-4BBB-359683A4A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D88152-26B9-1601-ECAD-FBDD4572C5CA}"/>
              </a:ext>
            </a:extLst>
          </p:cNvPr>
          <p:cNvSpPr>
            <a:spLocks noGrp="1"/>
          </p:cNvSpPr>
          <p:nvPr>
            <p:ph type="body" idx="1"/>
          </p:nvPr>
        </p:nvSpPr>
        <p:spPr/>
        <p:txBody>
          <a:bodyPr/>
          <a:lstStyle/>
          <a:p>
            <a:endParaRPr lang="en-GB" dirty="0"/>
          </a:p>
          <a:p>
            <a:r>
              <a:rPr lang="en-GB" dirty="0"/>
              <a:t>Requirements on humans – instead of doing the task, may have to deal with errors in automation. </a:t>
            </a:r>
          </a:p>
          <a:p>
            <a:endParaRPr lang="en-GB" dirty="0"/>
          </a:p>
          <a:p>
            <a:r>
              <a:rPr lang="en-GB" dirty="0"/>
              <a:t>Work can become more about monitoring – and that can be difficult over almost any length of time, particular if process is unchanging. </a:t>
            </a:r>
          </a:p>
          <a:p>
            <a:endParaRPr lang="en-GB" dirty="0"/>
          </a:p>
          <a:p>
            <a:endParaRPr lang="en-GB" dirty="0"/>
          </a:p>
          <a:p>
            <a:r>
              <a:rPr lang="en-GB" dirty="0"/>
              <a:t>Perception examples include: LiDAR, RADAR, automated vision systems – many used in cars. Help driver to *perceive* the other cars/pedestrians. Night vision. Alarms. Security</a:t>
            </a:r>
            <a:r>
              <a:rPr lang="en-GB" baseline="0" dirty="0"/>
              <a:t> sensor beeps in shopping malls. </a:t>
            </a:r>
            <a:endParaRPr lang="en-GB" dirty="0"/>
          </a:p>
          <a:p>
            <a:endParaRPr lang="en-GB" dirty="0"/>
          </a:p>
          <a:p>
            <a:r>
              <a:rPr lang="en-GB" b="0" i="0" u="none" strike="noStrike" dirty="0">
                <a:solidFill>
                  <a:srgbClr val="777777"/>
                </a:solidFill>
                <a:effectLst/>
                <a:latin typeface="Lato" panose="020F0502020204030204" pitchFamily="34" charset="0"/>
              </a:rPr>
              <a:t>cognitive automation is capable of simulating the human thought process in a computerised model in order to automatically learn, discover and make recommendations or predictions. Brings intelligence to information rich scenarios. Siri can think for you – sets your map location based on your diary – you don’t need to think.  Using data to predict a trend in the future e.g.</a:t>
            </a:r>
            <a:r>
              <a:rPr lang="en-GB" b="0" i="0" u="none" strike="noStrike" baseline="0" dirty="0">
                <a:solidFill>
                  <a:srgbClr val="777777"/>
                </a:solidFill>
                <a:effectLst/>
                <a:latin typeface="Lato" panose="020F0502020204030204" pitchFamily="34" charset="0"/>
              </a:rPr>
              <a:t> process control.</a:t>
            </a:r>
          </a:p>
          <a:p>
            <a:r>
              <a:rPr lang="en-GB" b="0" i="0" u="none" strike="noStrike" baseline="0" dirty="0">
                <a:solidFill>
                  <a:srgbClr val="777777"/>
                </a:solidFill>
                <a:effectLst/>
                <a:latin typeface="Lato" panose="020F0502020204030204" pitchFamily="34" charset="0"/>
              </a:rPr>
              <a:t>Decision making: can suggest a course of action, or implement it unless human </a:t>
            </a:r>
            <a:r>
              <a:rPr lang="en-GB" b="0" i="0" u="none" strike="noStrike" baseline="0" dirty="0" err="1">
                <a:solidFill>
                  <a:srgbClr val="777777"/>
                </a:solidFill>
                <a:effectLst/>
                <a:latin typeface="Lato" panose="020F0502020204030204" pitchFamily="34" charset="0"/>
              </a:rPr>
              <a:t>vetos</a:t>
            </a:r>
            <a:r>
              <a:rPr lang="en-GB" b="0" i="0" u="none" strike="noStrike" baseline="0" dirty="0">
                <a:solidFill>
                  <a:srgbClr val="777777"/>
                </a:solidFill>
                <a:effectLst/>
                <a:latin typeface="Lato" panose="020F0502020204030204" pitchFamily="34" charset="0"/>
              </a:rPr>
              <a:t> it. Or do it anyway</a:t>
            </a:r>
            <a:endParaRPr lang="en-GB" b="0" i="0" u="none" strike="noStrike" dirty="0">
              <a:solidFill>
                <a:srgbClr val="777777"/>
              </a:solidFill>
              <a:effectLst/>
              <a:latin typeface="Lato" panose="020F0502020204030204" pitchFamily="34" charset="0"/>
            </a:endParaRPr>
          </a:p>
          <a:p>
            <a:endParaRPr lang="en-GB" b="0" i="0" u="none" strike="noStrike" dirty="0">
              <a:solidFill>
                <a:srgbClr val="777777"/>
              </a:solidFill>
              <a:effectLst/>
              <a:latin typeface="Lato" panose="020F0502020204030204" pitchFamily="34" charset="0"/>
            </a:endParaRPr>
          </a:p>
          <a:p>
            <a:r>
              <a:rPr lang="en-GB" b="0" i="0" u="none" strike="noStrike" dirty="0">
                <a:solidFill>
                  <a:srgbClr val="777777"/>
                </a:solidFill>
                <a:effectLst/>
                <a:latin typeface="Lato" panose="020F0502020204030204" pitchFamily="34" charset="0"/>
              </a:rPr>
              <a:t>Control – controlling parts movement in manufacturing; control speed in adaptive cruise control; controlling steering in autonomous vehicles. </a:t>
            </a:r>
          </a:p>
          <a:p>
            <a:endParaRPr lang="en-GB" b="0" i="0" u="none" strike="noStrike" dirty="0">
              <a:solidFill>
                <a:srgbClr val="777777"/>
              </a:solidFill>
              <a:effectLst/>
              <a:latin typeface="Lato" panose="020F0502020204030204" pitchFamily="34" charset="0"/>
            </a:endParaRPr>
          </a:p>
          <a:p>
            <a:r>
              <a:rPr lang="en-GB" b="0" i="0" u="none" strike="noStrike" dirty="0">
                <a:solidFill>
                  <a:srgbClr val="777777"/>
                </a:solidFill>
                <a:effectLst/>
                <a:latin typeface="Lato" panose="020F0502020204030204" pitchFamily="34" charset="0"/>
              </a:rPr>
              <a:t>Automation can vary from none  - to partial – to full</a:t>
            </a:r>
          </a:p>
          <a:p>
            <a:endParaRPr lang="en-GB" b="0" i="0" u="none" strike="noStrike" dirty="0">
              <a:solidFill>
                <a:srgbClr val="777777"/>
              </a:solidFill>
              <a:effectLst/>
              <a:latin typeface="Lato" panose="020F0502020204030204" pitchFamily="34" charset="0"/>
            </a:endParaRPr>
          </a:p>
          <a:p>
            <a:endParaRPr lang="en-GB" b="0" i="0" u="none" strike="noStrike" dirty="0">
              <a:solidFill>
                <a:srgbClr val="777777"/>
              </a:solidFill>
              <a:effectLst/>
              <a:latin typeface="Lato" panose="020F0502020204030204" pitchFamily="34" charset="0"/>
            </a:endParaRPr>
          </a:p>
          <a:p>
            <a:endParaRPr lang="en-GB" dirty="0"/>
          </a:p>
        </p:txBody>
      </p:sp>
      <p:sp>
        <p:nvSpPr>
          <p:cNvPr id="4" name="Date Placeholder 3">
            <a:extLst>
              <a:ext uri="{FF2B5EF4-FFF2-40B4-BE49-F238E27FC236}">
                <a16:creationId xmlns:a16="http://schemas.microsoft.com/office/drawing/2014/main" id="{1BB6D476-AFB4-1E1D-E2DF-F1717A5339E7}"/>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C70057FB-8DF0-5E74-FDD0-6DA1A210FF32}"/>
              </a:ext>
            </a:extLst>
          </p:cNvPr>
          <p:cNvSpPr>
            <a:spLocks noGrp="1"/>
          </p:cNvSpPr>
          <p:nvPr>
            <p:ph type="sldNum" sz="quarter" idx="11"/>
          </p:nvPr>
        </p:nvSpPr>
        <p:spPr/>
        <p:txBody>
          <a:bodyPr/>
          <a:lstStyle/>
          <a:p>
            <a:fld id="{7DB9E1F4-77C1-461E-ABFF-BFE7DD57AFD2}" type="slidenum">
              <a:rPr lang="en-GB" smtClean="0"/>
              <a:t>15</a:t>
            </a:fld>
            <a:endParaRPr lang="en-GB"/>
          </a:p>
        </p:txBody>
      </p:sp>
    </p:spTree>
    <p:extLst>
      <p:ext uri="{BB962C8B-B14F-4D97-AF65-F5344CB8AC3E}">
        <p14:creationId xmlns:p14="http://schemas.microsoft.com/office/powerpoint/2010/main" val="17497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Econmics</a:t>
            </a:r>
            <a:r>
              <a:rPr lang="en-GB" dirty="0"/>
              <a:t> benefits:</a:t>
            </a:r>
            <a:r>
              <a:rPr lang="en-GB" baseline="0" dirty="0"/>
              <a:t> labour saving, improving efficiency, improving safety, and </a:t>
            </a:r>
            <a:r>
              <a:rPr lang="en-GB" baseline="0" dirty="0" err="1"/>
              <a:t>competitivity</a:t>
            </a:r>
            <a:r>
              <a:rPr lang="en-GB" baseline="0" dirty="0"/>
              <a:t>.</a:t>
            </a:r>
          </a:p>
          <a:p>
            <a:r>
              <a:rPr lang="en-GB" baseline="0" dirty="0"/>
              <a:t>When carefully designed, can reduce human user’s workload – mental and physical (e.g. automated number/data processing vs. automatic assembly lines)</a:t>
            </a:r>
          </a:p>
          <a:p>
            <a:r>
              <a:rPr lang="en-GB" baseline="0" dirty="0"/>
              <a:t>Disaster response robots</a:t>
            </a:r>
          </a:p>
          <a:p>
            <a:endParaRPr lang="en-GB" baseline="0"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16</a:t>
            </a:fld>
            <a:endParaRPr lang="en-GB"/>
          </a:p>
        </p:txBody>
      </p:sp>
    </p:spTree>
    <p:extLst>
      <p:ext uri="{BB962C8B-B14F-4D97-AF65-F5344CB8AC3E}">
        <p14:creationId xmlns:p14="http://schemas.microsoft.com/office/powerpoint/2010/main" val="3925899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Deskilling – skills fade</a:t>
            </a:r>
          </a:p>
          <a:p>
            <a:r>
              <a:rPr lang="en-GB" dirty="0"/>
              <a:t>SA can decline. </a:t>
            </a:r>
          </a:p>
          <a:p>
            <a:pPr defTabSz="914327">
              <a:defRPr/>
            </a:pPr>
            <a:endParaRPr lang="en-GB" dirty="0"/>
          </a:p>
          <a:p>
            <a:pPr defTabSz="914327">
              <a:defRPr/>
            </a:pPr>
            <a:r>
              <a:rPr lang="en-GB" dirty="0"/>
              <a:t>Automation generally changes the nature of cognitive tasks often in ways which are unintended by the designer. Human role becomes more rather than less important. </a:t>
            </a:r>
          </a:p>
          <a:p>
            <a:pPr defTabSz="914327">
              <a:defRPr/>
            </a:pPr>
            <a:endParaRPr lang="en-GB" dirty="0"/>
          </a:p>
          <a:p>
            <a:pPr defTabSz="914327">
              <a:defRPr/>
            </a:pPr>
            <a:r>
              <a:rPr lang="en-GB" dirty="0"/>
              <a:t>Issues often arise from a tech centred approach. Challenge is now to design for joint human-automated systems. </a:t>
            </a:r>
          </a:p>
          <a:p>
            <a:pPr defTabSz="914327">
              <a:defRPr/>
            </a:pPr>
            <a:endParaRPr lang="en-GB" dirty="0"/>
          </a:p>
          <a:p>
            <a:pPr defTabSz="914327">
              <a:defRPr/>
            </a:pPr>
            <a:r>
              <a:rPr lang="en-GB" dirty="0"/>
              <a:t>Reliability – nothing works at 100%. </a:t>
            </a:r>
          </a:p>
          <a:p>
            <a:pPr defTabSz="914327">
              <a:defRPr/>
            </a:pPr>
            <a:endParaRPr lang="en-GB" dirty="0"/>
          </a:p>
          <a:p>
            <a:pPr defTabSz="914327">
              <a:defRPr/>
            </a:pPr>
            <a:r>
              <a:rPr lang="en-GB" dirty="0"/>
              <a:t>Trust: </a:t>
            </a:r>
            <a:r>
              <a:rPr lang="en-GB" dirty="0" err="1"/>
              <a:t>overtrust</a:t>
            </a:r>
            <a:r>
              <a:rPr lang="en-GB" dirty="0"/>
              <a:t> (complacency) and under trust. Over complexity can lead to lack of trust; lack of transparency can lead to lack of trust. (e.g. navigation in week 2). Reliability is biggest concern. Out of the loop unfamiliarity – OOTLUF- have a trade off here between automation and reduced workload.</a:t>
            </a:r>
          </a:p>
          <a:p>
            <a:pPr defTabSz="914327">
              <a:defRPr/>
            </a:pPr>
            <a:endParaRPr lang="en-GB" dirty="0"/>
          </a:p>
          <a:p>
            <a:pPr defTabSz="914327">
              <a:defRPr/>
            </a:pPr>
            <a:r>
              <a:rPr lang="en-GB" dirty="0"/>
              <a:t>it is well-recognised within the HFE community that integrating automation into a workplace can have unintended consequences on human workers (Bainbridge, 1983). These can relate to suboptimal mental workload (MWL) (Young and Stanton, 2002), loss of situation awareness (SA) and out-of-the-loop decision making (</a:t>
            </a:r>
            <a:r>
              <a:rPr lang="en-GB" dirty="0" err="1"/>
              <a:t>Endsley</a:t>
            </a:r>
            <a:r>
              <a:rPr lang="en-GB" dirty="0"/>
              <a:t> and </a:t>
            </a:r>
            <a:r>
              <a:rPr lang="en-GB" dirty="0" err="1"/>
              <a:t>Kiris</a:t>
            </a:r>
            <a:r>
              <a:rPr lang="en-GB" dirty="0"/>
              <a:t>, 1995); these, in turn, can result in suboptimal system performance or even safety failures (Stanton, Chambers, and Piggott, 2001).</a:t>
            </a:r>
          </a:p>
          <a:p>
            <a:pPr defTabSz="914327">
              <a:defRPr/>
            </a:pPr>
            <a:endParaRPr lang="en-GB" dirty="0"/>
          </a:p>
          <a:p>
            <a:pPr defTabSz="914327">
              <a:defRPr/>
            </a:pPr>
            <a:r>
              <a:rPr lang="en-GB" dirty="0"/>
              <a:t>Job satisfaction – automation can lead to “fear of replacement” which can affect job satisfaction, particularly amongst lower skilled workers who jobs are at risk. </a:t>
            </a:r>
          </a:p>
          <a:p>
            <a:pPr defTabSz="914327">
              <a:defRPr/>
            </a:pPr>
            <a:endParaRPr lang="en-GB" dirty="0"/>
          </a:p>
          <a:p>
            <a:pPr defTabSz="914327">
              <a:defRPr/>
            </a:pPr>
            <a:r>
              <a:rPr lang="en-GB" dirty="0"/>
              <a:t>In general, automation can serve to “remove” operator from the process, making comprehension and take-over more difficult. </a:t>
            </a:r>
          </a:p>
          <a:p>
            <a:pPr defTabSz="914327">
              <a:defRPr/>
            </a:pPr>
            <a:endParaRPr lang="en-GB" dirty="0"/>
          </a:p>
          <a:p>
            <a:pPr defTabSz="914327">
              <a:defRPr/>
            </a:pPr>
            <a:r>
              <a:rPr lang="en-GB" dirty="0"/>
              <a:t>Observability: can’t see or understand complex processes</a:t>
            </a:r>
          </a:p>
          <a:p>
            <a:pPr defTabSz="914327">
              <a:defRPr/>
            </a:pPr>
            <a:endParaRPr lang="en-GB" dirty="0"/>
          </a:p>
          <a:p>
            <a:pPr defTabSz="914327">
              <a:defRPr/>
            </a:pP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17</a:t>
            </a:fld>
            <a:endParaRPr lang="en-GB"/>
          </a:p>
        </p:txBody>
      </p:sp>
    </p:spTree>
    <p:extLst>
      <p:ext uri="{BB962C8B-B14F-4D97-AF65-F5344CB8AC3E}">
        <p14:creationId xmlns:p14="http://schemas.microsoft.com/office/powerpoint/2010/main" val="198780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830C8-C506-A646-9AB8-36DF587A9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B5BC7-D464-5336-909B-4911417C9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481D4-A041-F783-DE5B-6667B3BC484C}"/>
              </a:ext>
            </a:extLst>
          </p:cNvPr>
          <p:cNvSpPr>
            <a:spLocks noGrp="1"/>
          </p:cNvSpPr>
          <p:nvPr>
            <p:ph type="body" idx="1"/>
          </p:nvPr>
        </p:nvSpPr>
        <p:spPr/>
        <p:txBody>
          <a:bodyPr/>
          <a:lstStyle/>
          <a:p>
            <a:r>
              <a:rPr lang="en-GB" dirty="0" err="1"/>
              <a:t>Econmics</a:t>
            </a:r>
            <a:r>
              <a:rPr lang="en-GB" dirty="0"/>
              <a:t> benefits:</a:t>
            </a:r>
            <a:r>
              <a:rPr lang="en-GB" baseline="0" dirty="0"/>
              <a:t> labour saving, improving efficiency, improving safety, and </a:t>
            </a:r>
            <a:r>
              <a:rPr lang="en-GB" baseline="0" dirty="0" err="1"/>
              <a:t>competitivity</a:t>
            </a:r>
            <a:r>
              <a:rPr lang="en-GB" baseline="0" dirty="0"/>
              <a:t>.</a:t>
            </a:r>
          </a:p>
          <a:p>
            <a:r>
              <a:rPr lang="en-GB" baseline="0" dirty="0"/>
              <a:t>When carefully designed, can reduce human user’s workload – mental and physical (e.g. automated number/data processing vs. automatic assembly lines)</a:t>
            </a:r>
          </a:p>
          <a:p>
            <a:r>
              <a:rPr lang="en-GB" baseline="0" dirty="0"/>
              <a:t>Disaster response robots</a:t>
            </a:r>
          </a:p>
          <a:p>
            <a:endParaRPr lang="en-GB" baseline="0" dirty="0"/>
          </a:p>
          <a:p>
            <a:endParaRPr lang="en-GB" dirty="0"/>
          </a:p>
        </p:txBody>
      </p:sp>
      <p:sp>
        <p:nvSpPr>
          <p:cNvPr id="4" name="Date Placeholder 3">
            <a:extLst>
              <a:ext uri="{FF2B5EF4-FFF2-40B4-BE49-F238E27FC236}">
                <a16:creationId xmlns:a16="http://schemas.microsoft.com/office/drawing/2014/main" id="{35DB9B23-FD6E-8099-4FC8-7AACCF4BDB10}"/>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F2431B48-0F27-FE5A-9D98-ABFC932CD504}"/>
              </a:ext>
            </a:extLst>
          </p:cNvPr>
          <p:cNvSpPr>
            <a:spLocks noGrp="1"/>
          </p:cNvSpPr>
          <p:nvPr>
            <p:ph type="sldNum" sz="quarter" idx="11"/>
          </p:nvPr>
        </p:nvSpPr>
        <p:spPr/>
        <p:txBody>
          <a:bodyPr/>
          <a:lstStyle/>
          <a:p>
            <a:fld id="{7DB9E1F4-77C1-461E-ABFF-BFE7DD57AFD2}" type="slidenum">
              <a:rPr lang="en-GB" smtClean="0"/>
              <a:t>18</a:t>
            </a:fld>
            <a:endParaRPr lang="en-GB"/>
          </a:p>
        </p:txBody>
      </p:sp>
    </p:spTree>
    <p:extLst>
      <p:ext uri="{BB962C8B-B14F-4D97-AF65-F5344CB8AC3E}">
        <p14:creationId xmlns:p14="http://schemas.microsoft.com/office/powerpoint/2010/main" val="1074829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30559-176B-B3D0-D138-19F372333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8042B-B67A-A6BA-2B54-E3CC5D44A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66DB64-0E1B-88C4-8D3C-3B5D8E83B8EC}"/>
              </a:ext>
            </a:extLst>
          </p:cNvPr>
          <p:cNvSpPr>
            <a:spLocks noGrp="1"/>
          </p:cNvSpPr>
          <p:nvPr>
            <p:ph type="body" idx="1"/>
          </p:nvPr>
        </p:nvSpPr>
        <p:spPr/>
        <p:txBody>
          <a:bodyPr/>
          <a:lstStyle/>
          <a:p>
            <a:r>
              <a:rPr lang="en-GB" dirty="0" err="1"/>
              <a:t>Econmics</a:t>
            </a:r>
            <a:r>
              <a:rPr lang="en-GB" dirty="0"/>
              <a:t> benefits:</a:t>
            </a:r>
            <a:r>
              <a:rPr lang="en-GB" baseline="0" dirty="0"/>
              <a:t> labour saving, improving efficiency, improving safety, and </a:t>
            </a:r>
            <a:r>
              <a:rPr lang="en-GB" baseline="0" dirty="0" err="1"/>
              <a:t>competitivity</a:t>
            </a:r>
            <a:r>
              <a:rPr lang="en-GB" baseline="0" dirty="0"/>
              <a:t>.</a:t>
            </a:r>
          </a:p>
          <a:p>
            <a:r>
              <a:rPr lang="en-GB" baseline="0" dirty="0"/>
              <a:t>When carefully designed, can reduce human user’s workload – mental and physical (e.g. automated number/data processing vs. automatic assembly lines)</a:t>
            </a:r>
          </a:p>
          <a:p>
            <a:r>
              <a:rPr lang="en-GB" baseline="0" dirty="0"/>
              <a:t>Disaster response robots</a:t>
            </a:r>
          </a:p>
          <a:p>
            <a:endParaRPr lang="en-GB" baseline="0" dirty="0"/>
          </a:p>
          <a:p>
            <a:endParaRPr lang="en-GB" dirty="0"/>
          </a:p>
        </p:txBody>
      </p:sp>
      <p:sp>
        <p:nvSpPr>
          <p:cNvPr id="4" name="Date Placeholder 3">
            <a:extLst>
              <a:ext uri="{FF2B5EF4-FFF2-40B4-BE49-F238E27FC236}">
                <a16:creationId xmlns:a16="http://schemas.microsoft.com/office/drawing/2014/main" id="{0AA88B11-3323-680A-1726-4C444916A997}"/>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FB1A46B0-E235-85AD-1C92-CA755E7FAAF2}"/>
              </a:ext>
            </a:extLst>
          </p:cNvPr>
          <p:cNvSpPr>
            <a:spLocks noGrp="1"/>
          </p:cNvSpPr>
          <p:nvPr>
            <p:ph type="sldNum" sz="quarter" idx="11"/>
          </p:nvPr>
        </p:nvSpPr>
        <p:spPr/>
        <p:txBody>
          <a:bodyPr/>
          <a:lstStyle/>
          <a:p>
            <a:fld id="{7DB9E1F4-77C1-461E-ABFF-BFE7DD57AFD2}" type="slidenum">
              <a:rPr lang="en-GB" smtClean="0"/>
              <a:t>19</a:t>
            </a:fld>
            <a:endParaRPr lang="en-GB"/>
          </a:p>
        </p:txBody>
      </p:sp>
    </p:spTree>
    <p:extLst>
      <p:ext uri="{BB962C8B-B14F-4D97-AF65-F5344CB8AC3E}">
        <p14:creationId xmlns:p14="http://schemas.microsoft.com/office/powerpoint/2010/main" val="176353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4925-2501-274E-4BBA-2E4D31804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9E9A4-E3AC-8646-DAAC-176ECACC6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86461-C11A-E729-AEF3-3DF352D89A24}"/>
              </a:ext>
            </a:extLst>
          </p:cNvPr>
          <p:cNvSpPr>
            <a:spLocks noGrp="1"/>
          </p:cNvSpPr>
          <p:nvPr>
            <p:ph type="body" idx="1"/>
          </p:nvPr>
        </p:nvSpPr>
        <p:spPr/>
        <p:txBody>
          <a:bodyPr/>
          <a:lstStyle/>
          <a:p>
            <a:r>
              <a:rPr lang="en-GB" dirty="0" err="1"/>
              <a:t>Econmics</a:t>
            </a:r>
            <a:r>
              <a:rPr lang="en-GB" dirty="0"/>
              <a:t> benefits:</a:t>
            </a:r>
            <a:r>
              <a:rPr lang="en-GB" baseline="0" dirty="0"/>
              <a:t> labour saving, improving efficiency, improving safety, and </a:t>
            </a:r>
            <a:r>
              <a:rPr lang="en-GB" baseline="0" dirty="0" err="1"/>
              <a:t>competitivity</a:t>
            </a:r>
            <a:r>
              <a:rPr lang="en-GB" baseline="0" dirty="0"/>
              <a:t>.</a:t>
            </a:r>
          </a:p>
          <a:p>
            <a:r>
              <a:rPr lang="en-GB" baseline="0" dirty="0"/>
              <a:t>When carefully designed, can reduce human user’s workload – mental and physical (e.g. automated number/data processing vs. automatic assembly lines)</a:t>
            </a:r>
          </a:p>
          <a:p>
            <a:r>
              <a:rPr lang="en-GB" baseline="0" dirty="0"/>
              <a:t>Disaster response robots</a:t>
            </a:r>
          </a:p>
          <a:p>
            <a:endParaRPr lang="en-GB" baseline="0" dirty="0"/>
          </a:p>
          <a:p>
            <a:endParaRPr lang="en-GB" dirty="0"/>
          </a:p>
        </p:txBody>
      </p:sp>
      <p:sp>
        <p:nvSpPr>
          <p:cNvPr id="4" name="Date Placeholder 3">
            <a:extLst>
              <a:ext uri="{FF2B5EF4-FFF2-40B4-BE49-F238E27FC236}">
                <a16:creationId xmlns:a16="http://schemas.microsoft.com/office/drawing/2014/main" id="{67890ADD-C838-47AB-959D-2657EEFDFB35}"/>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9461017A-A67F-2875-5DE1-40167FB4482B}"/>
              </a:ext>
            </a:extLst>
          </p:cNvPr>
          <p:cNvSpPr>
            <a:spLocks noGrp="1"/>
          </p:cNvSpPr>
          <p:nvPr>
            <p:ph type="sldNum" sz="quarter" idx="11"/>
          </p:nvPr>
        </p:nvSpPr>
        <p:spPr/>
        <p:txBody>
          <a:bodyPr/>
          <a:lstStyle/>
          <a:p>
            <a:fld id="{7DB9E1F4-77C1-461E-ABFF-BFE7DD57AFD2}" type="slidenum">
              <a:rPr lang="en-GB" smtClean="0"/>
              <a:t>20</a:t>
            </a:fld>
            <a:endParaRPr lang="en-GB"/>
          </a:p>
        </p:txBody>
      </p:sp>
    </p:spTree>
    <p:extLst>
      <p:ext uri="{BB962C8B-B14F-4D97-AF65-F5344CB8AC3E}">
        <p14:creationId xmlns:p14="http://schemas.microsoft.com/office/powerpoint/2010/main" val="141435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7C936-6FD6-0DCA-FFB9-62A9906A5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CA089-FE7F-A76A-774D-F63C5742A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FC366-46CA-8B47-873D-1224D9370CFE}"/>
              </a:ext>
            </a:extLst>
          </p:cNvPr>
          <p:cNvSpPr>
            <a:spLocks noGrp="1"/>
          </p:cNvSpPr>
          <p:nvPr>
            <p:ph type="body" idx="1"/>
          </p:nvPr>
        </p:nvSpPr>
        <p:spPr/>
        <p:txBody>
          <a:bodyPr/>
          <a:lstStyle/>
          <a:p>
            <a:r>
              <a:rPr lang="en-GB" dirty="0" err="1"/>
              <a:t>Econmics</a:t>
            </a:r>
            <a:r>
              <a:rPr lang="en-GB" dirty="0"/>
              <a:t> benefits:</a:t>
            </a:r>
            <a:r>
              <a:rPr lang="en-GB" baseline="0" dirty="0"/>
              <a:t> labour saving, improving efficiency, improving safety, and </a:t>
            </a:r>
            <a:r>
              <a:rPr lang="en-GB" baseline="0" dirty="0" err="1"/>
              <a:t>competitivity</a:t>
            </a:r>
            <a:r>
              <a:rPr lang="en-GB" baseline="0" dirty="0"/>
              <a:t>.</a:t>
            </a:r>
          </a:p>
          <a:p>
            <a:r>
              <a:rPr lang="en-GB" baseline="0" dirty="0"/>
              <a:t>When carefully designed, can reduce human user’s workload – mental and physical (e.g. automated number/data processing vs. automatic assembly lines)</a:t>
            </a:r>
          </a:p>
          <a:p>
            <a:r>
              <a:rPr lang="en-GB" baseline="0" dirty="0"/>
              <a:t>Disaster response robots</a:t>
            </a:r>
          </a:p>
          <a:p>
            <a:endParaRPr lang="en-GB" baseline="0" dirty="0"/>
          </a:p>
          <a:p>
            <a:endParaRPr lang="en-GB" dirty="0"/>
          </a:p>
        </p:txBody>
      </p:sp>
      <p:sp>
        <p:nvSpPr>
          <p:cNvPr id="4" name="Date Placeholder 3">
            <a:extLst>
              <a:ext uri="{FF2B5EF4-FFF2-40B4-BE49-F238E27FC236}">
                <a16:creationId xmlns:a16="http://schemas.microsoft.com/office/drawing/2014/main" id="{B701F2D4-50C8-E852-6756-6FE42737F58E}"/>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2E52F722-953B-48BE-A17A-3E7709C636B2}"/>
              </a:ext>
            </a:extLst>
          </p:cNvPr>
          <p:cNvSpPr>
            <a:spLocks noGrp="1"/>
          </p:cNvSpPr>
          <p:nvPr>
            <p:ph type="sldNum" sz="quarter" idx="11"/>
          </p:nvPr>
        </p:nvSpPr>
        <p:spPr/>
        <p:txBody>
          <a:bodyPr/>
          <a:lstStyle/>
          <a:p>
            <a:fld id="{7DB9E1F4-77C1-461E-ABFF-BFE7DD57AFD2}" type="slidenum">
              <a:rPr lang="en-GB" smtClean="0"/>
              <a:t>21</a:t>
            </a:fld>
            <a:endParaRPr lang="en-GB"/>
          </a:p>
        </p:txBody>
      </p:sp>
    </p:spTree>
    <p:extLst>
      <p:ext uri="{BB962C8B-B14F-4D97-AF65-F5344CB8AC3E}">
        <p14:creationId xmlns:p14="http://schemas.microsoft.com/office/powerpoint/2010/main" val="71549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B9E1F4-77C1-461E-ABFF-BFE7DD57AFD2}" type="slidenum">
              <a:rPr lang="en-GB" smtClean="0"/>
              <a:t>3</a:t>
            </a:fld>
            <a:endParaRPr lang="en-GB"/>
          </a:p>
        </p:txBody>
      </p:sp>
      <p:sp>
        <p:nvSpPr>
          <p:cNvPr id="5" name="Date Placeholder 4"/>
          <p:cNvSpPr>
            <a:spLocks noGrp="1"/>
          </p:cNvSpPr>
          <p:nvPr>
            <p:ph type="dt" idx="10"/>
          </p:nvPr>
        </p:nvSpPr>
        <p:spPr/>
        <p:txBody>
          <a:bodyPr/>
          <a:lstStyle/>
          <a:p>
            <a:endParaRPr lang="en-GB"/>
          </a:p>
        </p:txBody>
      </p:sp>
    </p:spTree>
    <p:extLst>
      <p:ext uri="{BB962C8B-B14F-4D97-AF65-F5344CB8AC3E}">
        <p14:creationId xmlns:p14="http://schemas.microsoft.com/office/powerpoint/2010/main" val="3722086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C33D-FE66-03BD-22C0-23BAE4174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AB600-FF9B-0D62-7392-5E1868D05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9A695-8203-CB97-73C1-02F2EABC13BF}"/>
              </a:ext>
            </a:extLst>
          </p:cNvPr>
          <p:cNvSpPr>
            <a:spLocks noGrp="1"/>
          </p:cNvSpPr>
          <p:nvPr>
            <p:ph type="body" idx="1"/>
          </p:nvPr>
        </p:nvSpPr>
        <p:spPr/>
        <p:txBody>
          <a:bodyPr/>
          <a:lstStyle/>
          <a:p>
            <a:r>
              <a:rPr lang="en-GB" dirty="0" err="1"/>
              <a:t>Econmics</a:t>
            </a:r>
            <a:r>
              <a:rPr lang="en-GB" dirty="0"/>
              <a:t> benefits:</a:t>
            </a:r>
            <a:r>
              <a:rPr lang="en-GB" baseline="0" dirty="0"/>
              <a:t> labour saving, improving efficiency, improving safety, and </a:t>
            </a:r>
            <a:r>
              <a:rPr lang="en-GB" baseline="0" dirty="0" err="1"/>
              <a:t>competitivity</a:t>
            </a:r>
            <a:r>
              <a:rPr lang="en-GB" baseline="0" dirty="0"/>
              <a:t>.</a:t>
            </a:r>
          </a:p>
          <a:p>
            <a:r>
              <a:rPr lang="en-GB" baseline="0" dirty="0"/>
              <a:t>When carefully designed, can reduce human user’s workload – mental and physical (e.g. automated number/data processing vs. automatic assembly lines)</a:t>
            </a:r>
          </a:p>
          <a:p>
            <a:r>
              <a:rPr lang="en-GB" baseline="0" dirty="0"/>
              <a:t>Disaster response robots</a:t>
            </a:r>
          </a:p>
          <a:p>
            <a:endParaRPr lang="en-GB" baseline="0" dirty="0"/>
          </a:p>
          <a:p>
            <a:endParaRPr lang="en-GB" dirty="0"/>
          </a:p>
        </p:txBody>
      </p:sp>
      <p:sp>
        <p:nvSpPr>
          <p:cNvPr id="4" name="Date Placeholder 3">
            <a:extLst>
              <a:ext uri="{FF2B5EF4-FFF2-40B4-BE49-F238E27FC236}">
                <a16:creationId xmlns:a16="http://schemas.microsoft.com/office/drawing/2014/main" id="{1EF74153-D3E8-594A-CC09-9F3D39C435ED}"/>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3040BF0A-BCCA-DF52-DF05-8A9DE7F0F497}"/>
              </a:ext>
            </a:extLst>
          </p:cNvPr>
          <p:cNvSpPr>
            <a:spLocks noGrp="1"/>
          </p:cNvSpPr>
          <p:nvPr>
            <p:ph type="sldNum" sz="quarter" idx="11"/>
          </p:nvPr>
        </p:nvSpPr>
        <p:spPr/>
        <p:txBody>
          <a:bodyPr/>
          <a:lstStyle/>
          <a:p>
            <a:fld id="{7DB9E1F4-77C1-461E-ABFF-BFE7DD57AFD2}" type="slidenum">
              <a:rPr lang="en-GB" smtClean="0"/>
              <a:t>22</a:t>
            </a:fld>
            <a:endParaRPr lang="en-GB"/>
          </a:p>
        </p:txBody>
      </p:sp>
    </p:spTree>
    <p:extLst>
      <p:ext uri="{BB962C8B-B14F-4D97-AF65-F5344CB8AC3E}">
        <p14:creationId xmlns:p14="http://schemas.microsoft.com/office/powerpoint/2010/main" val="1202875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7">
              <a:defRPr/>
            </a:pPr>
            <a:r>
              <a:rPr lang="en-GB" dirty="0"/>
              <a:t>This paper reports the results of a qualitative study investigating attitudes towards and opinions of an advanced automation system currently used in UK rail signalling. In-depth interviews were held with ten users, key issues associated with automation were identified and the automation’s impact on the signalling task investigated. The interview data highlighted the importance of the signallers’ understanding of the automation and their (in)ability to predict its outputs. The interviews also covered the methods used by signallers to interact with and control the automation, and the perceived effects on their workload. The results indicate that despite a generally low level of understanding and ability to predict the actions of the automation system signallers have developed largely successful coping mechanisms that enable them to use the technology effectively. These findings, along with parallel work identifying desirable attributes of automation from the literature in the area, were used to develop 12 principles of automation which can be used to help design new systems which better facilitate cooperative working.</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23</a:t>
            </a:fld>
            <a:endParaRPr lang="en-GB"/>
          </a:p>
        </p:txBody>
      </p:sp>
    </p:spTree>
    <p:extLst>
      <p:ext uri="{BB962C8B-B14F-4D97-AF65-F5344CB8AC3E}">
        <p14:creationId xmlns:p14="http://schemas.microsoft.com/office/powerpoint/2010/main" val="283923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a:t>
            </a:r>
            <a:r>
              <a:rPr lang="en-GB" baseline="0" dirty="0"/>
              <a:t> highly automated systems require humans for supervision, adjustment, maintenance, expansion, improvement</a:t>
            </a:r>
          </a:p>
          <a:p>
            <a:endParaRPr lang="en-GB" baseline="0" dirty="0"/>
          </a:p>
          <a:p>
            <a:r>
              <a:rPr lang="en-GB" baseline="0" dirty="0"/>
              <a:t>Irony: the more advanced a control system is, the more crucial the role of the human operator</a:t>
            </a:r>
          </a:p>
          <a:p>
            <a:endParaRPr lang="en-GB" baseline="0" dirty="0"/>
          </a:p>
          <a:p>
            <a:r>
              <a:rPr lang="en-GB" baseline="0" dirty="0"/>
              <a:t>Human operator can be left with arbitrary collection of tasks – the ones which are hard to automate. </a:t>
            </a:r>
          </a:p>
          <a:p>
            <a:endParaRPr lang="en-GB" baseline="0" dirty="0"/>
          </a:p>
          <a:p>
            <a:r>
              <a:rPr lang="en-GB" baseline="0" dirty="0"/>
              <a:t>After automation – tasks may include monitoring, and if that fails, may have to do the task themselves (e.g. driving)</a:t>
            </a:r>
          </a:p>
          <a:p>
            <a:endParaRPr lang="en-GB" baseline="0" dirty="0"/>
          </a:p>
          <a:p>
            <a:r>
              <a:rPr lang="en-GB" baseline="0" dirty="0"/>
              <a:t>Doing a task which the operator is not familiar with will increase their workload</a:t>
            </a:r>
          </a:p>
          <a:p>
            <a:endParaRPr lang="en-GB" baseline="0" dirty="0"/>
          </a:p>
          <a:p>
            <a:r>
              <a:rPr lang="en-GB" baseline="0" dirty="0"/>
              <a:t>Point 4 makes reference to “situation awareness” concepts – e.g. coming onto a shift early to understand what’s going on; only being able to make decisions if actively involved in process. </a:t>
            </a:r>
          </a:p>
          <a:p>
            <a:endParaRPr lang="en-GB" baseline="0" dirty="0"/>
          </a:p>
          <a:p>
            <a:endParaRPr lang="en-GB" dirty="0"/>
          </a:p>
          <a:p>
            <a:endParaRPr lang="en-GB" dirty="0"/>
          </a:p>
          <a:p>
            <a:endParaRPr lang="en-GB" dirty="0"/>
          </a:p>
          <a:p>
            <a:r>
              <a:rPr lang="en-GB" dirty="0"/>
              <a:t>THE classic aim of automation is to replace human manual control, planning and problem solving by automatic devices and computers. However, as Bibby and colleagues (1975) point out: "even highly automated systems, such as electric power networks, need human beings for supervision, adjustment, </a:t>
            </a:r>
            <a:r>
              <a:rPr lang="en-GB" dirty="0" err="1"/>
              <a:t>main.tenance</a:t>
            </a:r>
            <a:r>
              <a:rPr lang="en-GB" dirty="0"/>
              <a:t>, expansion and improvement. Therefore one can draw the paradoxical conclusion that automated systems still are man-machine systems, for which both technical and human factors are important." This paper suggests that the increased interest in human factors among engineers reflects the irony that the more advanced a control system is, so the more crucial may be the contribution of the human operator. </a:t>
            </a:r>
          </a:p>
          <a:p>
            <a:endParaRPr lang="en-GB" dirty="0"/>
          </a:p>
          <a:p>
            <a:r>
              <a:rPr lang="en-GB" dirty="0"/>
              <a:t>3. Point 3 is about moving from monitoring</a:t>
            </a:r>
            <a:r>
              <a:rPr lang="en-GB" baseline="0" dirty="0"/>
              <a:t> task to doing the work – physical skills deteriorate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24</a:t>
            </a:fld>
            <a:endParaRPr lang="en-GB"/>
          </a:p>
        </p:txBody>
      </p:sp>
    </p:spTree>
    <p:extLst>
      <p:ext uri="{BB962C8B-B14F-4D97-AF65-F5344CB8AC3E}">
        <p14:creationId xmlns:p14="http://schemas.microsoft.com/office/powerpoint/2010/main" val="436914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from studies of vigilance</a:t>
            </a:r>
          </a:p>
          <a:p>
            <a:r>
              <a:rPr lang="en-GB" dirty="0"/>
              <a:t>4 – skill</a:t>
            </a:r>
            <a:r>
              <a:rPr lang="en-GB" baseline="0" dirty="0"/>
              <a:t> is linked to status – deskilled worker might want high pay</a:t>
            </a:r>
          </a:p>
          <a:p>
            <a:endParaRPr lang="en-GB" baseline="0" dirty="0"/>
          </a:p>
          <a:p>
            <a:r>
              <a:rPr lang="en-GB" baseline="0" dirty="0"/>
              <a:t>Solutions: </a:t>
            </a:r>
          </a:p>
          <a:p>
            <a:pPr marL="228581" indent="-228581">
              <a:buAutoNum type="arabicPeriod"/>
            </a:pPr>
            <a:r>
              <a:rPr lang="en-GB" baseline="0" dirty="0"/>
              <a:t>Give operator assistance for monitoring low probability events</a:t>
            </a:r>
          </a:p>
          <a:p>
            <a:pPr marL="228581" indent="-228581">
              <a:buAutoNum type="arabicPeriod"/>
            </a:pPr>
            <a:r>
              <a:rPr lang="en-GB" baseline="0" dirty="0"/>
              <a:t>Use displays to help monitor performance</a:t>
            </a:r>
          </a:p>
          <a:p>
            <a:pPr marL="228581" indent="-228581">
              <a:buAutoNum type="arabicPeriod"/>
            </a:pPr>
            <a:r>
              <a:rPr lang="en-GB" baseline="0" dirty="0"/>
              <a:t>Use hands-on control for a short period for each shift (or simulator training)</a:t>
            </a:r>
          </a:p>
          <a:p>
            <a:pPr marL="228581" indent="-228581">
              <a:buAutoNum type="arabicPeriod"/>
            </a:pPr>
            <a:r>
              <a:rPr lang="en-GB" baseline="0" dirty="0" err="1"/>
              <a:t>Fitt’s</a:t>
            </a:r>
            <a:r>
              <a:rPr lang="en-GB" baseline="0" dirty="0"/>
              <a:t> approach (allocation of function of what each is best at doing) is no longer sufficient – it doesn’t consider the integration of human and machine. </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25</a:t>
            </a:fld>
            <a:endParaRPr lang="en-GB"/>
          </a:p>
        </p:txBody>
      </p:sp>
    </p:spTree>
    <p:extLst>
      <p:ext uri="{BB962C8B-B14F-4D97-AF65-F5344CB8AC3E}">
        <p14:creationId xmlns:p14="http://schemas.microsoft.com/office/powerpoint/2010/main" val="323140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29C4E-BC77-4255-500D-945F53CBD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70031-8C1E-9B17-7329-3B99A60CB2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E0E7A-D17A-C049-BAA7-0204E2B2EBF7}"/>
              </a:ext>
            </a:extLst>
          </p:cNvPr>
          <p:cNvSpPr>
            <a:spLocks noGrp="1"/>
          </p:cNvSpPr>
          <p:nvPr>
            <p:ph type="body" idx="1"/>
          </p:nvPr>
        </p:nvSpPr>
        <p:spPr/>
        <p:txBody>
          <a:bodyPr/>
          <a:lstStyle/>
          <a:p>
            <a:r>
              <a:rPr lang="en-GB" dirty="0"/>
              <a:t>1 – from studies of vigilance</a:t>
            </a:r>
          </a:p>
          <a:p>
            <a:r>
              <a:rPr lang="en-GB" dirty="0"/>
              <a:t>4 – skill</a:t>
            </a:r>
            <a:r>
              <a:rPr lang="en-GB" baseline="0" dirty="0"/>
              <a:t> is linked to status – deskilled worker might want high pay</a:t>
            </a:r>
          </a:p>
          <a:p>
            <a:endParaRPr lang="en-GB" baseline="0" dirty="0"/>
          </a:p>
          <a:p>
            <a:r>
              <a:rPr lang="en-GB" baseline="0" dirty="0"/>
              <a:t>Solutions: </a:t>
            </a:r>
          </a:p>
          <a:p>
            <a:pPr marL="228581" indent="-228581">
              <a:buAutoNum type="arabicPeriod"/>
            </a:pPr>
            <a:r>
              <a:rPr lang="en-GB" baseline="0" dirty="0"/>
              <a:t>Give operator assistance for monitoring low probability events</a:t>
            </a:r>
          </a:p>
          <a:p>
            <a:pPr marL="228581" indent="-228581">
              <a:buAutoNum type="arabicPeriod"/>
            </a:pPr>
            <a:r>
              <a:rPr lang="en-GB" baseline="0" dirty="0"/>
              <a:t>Use displays to help monitor performance</a:t>
            </a:r>
          </a:p>
          <a:p>
            <a:pPr marL="228581" indent="-228581">
              <a:buAutoNum type="arabicPeriod"/>
            </a:pPr>
            <a:r>
              <a:rPr lang="en-GB" baseline="0" dirty="0"/>
              <a:t>Use hands-on control for a short period for each shift (or simulator training)</a:t>
            </a:r>
          </a:p>
          <a:p>
            <a:pPr marL="228581" indent="-228581">
              <a:buAutoNum type="arabicPeriod"/>
            </a:pPr>
            <a:r>
              <a:rPr lang="en-GB" baseline="0" dirty="0" err="1"/>
              <a:t>Fitt’s</a:t>
            </a:r>
            <a:r>
              <a:rPr lang="en-GB" baseline="0" dirty="0"/>
              <a:t> approach (allocation of function of what each is best at doing) is no longer sufficient – it doesn’t consider the integration of human and machine. </a:t>
            </a:r>
            <a:endParaRPr lang="en-GB" dirty="0"/>
          </a:p>
        </p:txBody>
      </p:sp>
      <p:sp>
        <p:nvSpPr>
          <p:cNvPr id="4" name="Date Placeholder 3">
            <a:extLst>
              <a:ext uri="{FF2B5EF4-FFF2-40B4-BE49-F238E27FC236}">
                <a16:creationId xmlns:a16="http://schemas.microsoft.com/office/drawing/2014/main" id="{51063468-E8F6-F012-F302-6AB1554D203B}"/>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BFB8CF0D-9CF2-1AB9-C3F7-BD679E98CACF}"/>
              </a:ext>
            </a:extLst>
          </p:cNvPr>
          <p:cNvSpPr>
            <a:spLocks noGrp="1"/>
          </p:cNvSpPr>
          <p:nvPr>
            <p:ph type="sldNum" sz="quarter" idx="11"/>
          </p:nvPr>
        </p:nvSpPr>
        <p:spPr/>
        <p:txBody>
          <a:bodyPr/>
          <a:lstStyle/>
          <a:p>
            <a:fld id="{7DB9E1F4-77C1-461E-ABFF-BFE7DD57AFD2}" type="slidenum">
              <a:rPr lang="en-GB" smtClean="0"/>
              <a:t>26</a:t>
            </a:fld>
            <a:endParaRPr lang="en-GB"/>
          </a:p>
        </p:txBody>
      </p:sp>
    </p:spTree>
    <p:extLst>
      <p:ext uri="{BB962C8B-B14F-4D97-AF65-F5344CB8AC3E}">
        <p14:creationId xmlns:p14="http://schemas.microsoft.com/office/powerpoint/2010/main" val="110726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2A88F-9A28-93B9-F5D5-2A23491FB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706DF-0D93-38DF-519A-A395B676B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90F51C-6C25-CFDC-D0FD-B6DA5E55DBE9}"/>
              </a:ext>
            </a:extLst>
          </p:cNvPr>
          <p:cNvSpPr>
            <a:spLocks noGrp="1"/>
          </p:cNvSpPr>
          <p:nvPr>
            <p:ph type="body" idx="1"/>
          </p:nvPr>
        </p:nvSpPr>
        <p:spPr/>
        <p:txBody>
          <a:bodyPr/>
          <a:lstStyle/>
          <a:p>
            <a:r>
              <a:rPr lang="en-GB" dirty="0"/>
              <a:t>1 – from studies of vigilance</a:t>
            </a:r>
          </a:p>
          <a:p>
            <a:r>
              <a:rPr lang="en-GB" dirty="0"/>
              <a:t>4 – skill</a:t>
            </a:r>
            <a:r>
              <a:rPr lang="en-GB" baseline="0" dirty="0"/>
              <a:t> is linked to status – deskilled worker might want high pay</a:t>
            </a:r>
          </a:p>
          <a:p>
            <a:endParaRPr lang="en-GB" baseline="0" dirty="0"/>
          </a:p>
          <a:p>
            <a:r>
              <a:rPr lang="en-GB" baseline="0" dirty="0"/>
              <a:t>Solutions: </a:t>
            </a:r>
          </a:p>
          <a:p>
            <a:pPr marL="228581" indent="-228581">
              <a:buAutoNum type="arabicPeriod"/>
            </a:pPr>
            <a:r>
              <a:rPr lang="en-GB" baseline="0" dirty="0"/>
              <a:t>Give operator assistance for monitoring low probability events</a:t>
            </a:r>
          </a:p>
          <a:p>
            <a:pPr marL="228581" indent="-228581">
              <a:buAutoNum type="arabicPeriod"/>
            </a:pPr>
            <a:r>
              <a:rPr lang="en-GB" baseline="0" dirty="0"/>
              <a:t>Use displays to help monitor performance</a:t>
            </a:r>
          </a:p>
          <a:p>
            <a:pPr marL="228581" indent="-228581">
              <a:buAutoNum type="arabicPeriod"/>
            </a:pPr>
            <a:r>
              <a:rPr lang="en-GB" baseline="0" dirty="0"/>
              <a:t>Use hands-on control for a short period for each shift (or simulator training)</a:t>
            </a:r>
          </a:p>
          <a:p>
            <a:pPr marL="228581" indent="-228581">
              <a:buAutoNum type="arabicPeriod"/>
            </a:pPr>
            <a:r>
              <a:rPr lang="en-GB" baseline="0" dirty="0" err="1"/>
              <a:t>Fitt’s</a:t>
            </a:r>
            <a:r>
              <a:rPr lang="en-GB" baseline="0" dirty="0"/>
              <a:t> approach (allocation of function of what each is best at doing) is no longer sufficient – it doesn’t consider the integration of human and machine. </a:t>
            </a:r>
            <a:endParaRPr lang="en-GB" dirty="0"/>
          </a:p>
        </p:txBody>
      </p:sp>
      <p:sp>
        <p:nvSpPr>
          <p:cNvPr id="4" name="Date Placeholder 3">
            <a:extLst>
              <a:ext uri="{FF2B5EF4-FFF2-40B4-BE49-F238E27FC236}">
                <a16:creationId xmlns:a16="http://schemas.microsoft.com/office/drawing/2014/main" id="{E87DC2C8-3627-C2DA-C523-1CB77301B1A3}"/>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B71D7CE6-575E-E890-4883-82B162694D69}"/>
              </a:ext>
            </a:extLst>
          </p:cNvPr>
          <p:cNvSpPr>
            <a:spLocks noGrp="1"/>
          </p:cNvSpPr>
          <p:nvPr>
            <p:ph type="sldNum" sz="quarter" idx="11"/>
          </p:nvPr>
        </p:nvSpPr>
        <p:spPr/>
        <p:txBody>
          <a:bodyPr/>
          <a:lstStyle/>
          <a:p>
            <a:fld id="{7DB9E1F4-77C1-461E-ABFF-BFE7DD57AFD2}" type="slidenum">
              <a:rPr lang="en-GB" smtClean="0"/>
              <a:t>27</a:t>
            </a:fld>
            <a:endParaRPr lang="en-GB"/>
          </a:p>
        </p:txBody>
      </p:sp>
    </p:spTree>
    <p:extLst>
      <p:ext uri="{BB962C8B-B14F-4D97-AF65-F5344CB8AC3E}">
        <p14:creationId xmlns:p14="http://schemas.microsoft.com/office/powerpoint/2010/main" val="1731046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29</a:t>
            </a:fld>
            <a:endParaRPr lang="en-GB"/>
          </a:p>
        </p:txBody>
      </p:sp>
    </p:spTree>
    <p:extLst>
      <p:ext uri="{BB962C8B-B14F-4D97-AF65-F5344CB8AC3E}">
        <p14:creationId xmlns:p14="http://schemas.microsoft.com/office/powerpoint/2010/main" val="2524326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HSE: </a:t>
            </a:r>
          </a:p>
          <a:p>
            <a:r>
              <a:rPr lang="en-GB" b="1" dirty="0"/>
              <a:t>Classification of Human Errors - Latent and Active Failures</a:t>
            </a:r>
          </a:p>
          <a:p>
            <a:pPr fontAlgn="base"/>
            <a:r>
              <a:rPr lang="en-GB" dirty="0"/>
              <a:t>Active failures - these are the 'errors' made by operators/maintenance staff </a:t>
            </a:r>
            <a:r>
              <a:rPr lang="en-GB" dirty="0" err="1"/>
              <a:t>ie</a:t>
            </a:r>
            <a:r>
              <a:rPr lang="en-GB" dirty="0"/>
              <a:t> those with hands-on control of the system/equipment. They occur immediately prior to the accident event and are often seen as the 'immediate cause'. Active failures are those errors which traditionally have been described as human error - driver error and pilot error being typical examples.</a:t>
            </a:r>
          </a:p>
          <a:p>
            <a:pPr fontAlgn="base"/>
            <a:r>
              <a:rPr lang="en-GB" dirty="0"/>
              <a:t>Latent Failures - these are decisions and actions that dormant in an organisation for some time until revealed by active failures. These are evident in poor procedures, poor design, inadequate training, poor attitudes to safety.</a:t>
            </a:r>
          </a:p>
          <a:p>
            <a:endParaRPr lang="en-GB" dirty="0"/>
          </a:p>
          <a:p>
            <a:r>
              <a:rPr lang="en-GB" dirty="0"/>
              <a:t>The Health and Safety Executive (HSE) uses the {latent} adjective to describe failures made by "designers, decision makers and managers" and contrasts latent failures with active failures, the errors made by "those with hands-on control of the system". The HSE explains that the timescales are different -- active failures occur immediately before the accident and are therefore synonymous with "immediate cause" while latent failures will be dormant for some time. HSE references equate them as both "root causes" and "underlying causes".</a:t>
            </a:r>
          </a:p>
          <a:p>
            <a:r>
              <a:rPr lang="en-GB" dirty="0"/>
              <a:t>The HSE says: "Latent failures provide as great, if not a greater, potential danger to health and safety as active failures. Latent failures are usually hidden within an organisation until they are triggered by an event likely to have serious consequences."</a:t>
            </a:r>
          </a:p>
          <a:p>
            <a:r>
              <a:rPr lang="en-GB" dirty="0"/>
              <a:t>The idea of latent failures was made popular in</a:t>
            </a:r>
            <a:r>
              <a:rPr lang="en-GB" dirty="0">
                <a:hlinkClick r:id="rId3"/>
              </a:rPr>
              <a:t> James Reason's Swiss cheese model.</a:t>
            </a:r>
            <a:r>
              <a:rPr lang="en-GB" dirty="0"/>
              <a:t> This suggests that, given we know that active failures will occur, systems are built with multiple layers of defence. These safeguards include procedural and administrative controls, as well as engineering controls such as monitors, alarms and physical barriers. If all the safeguards were perfect, all active failures would be caught, and accidents prevented. However, because of latent failures or latent errors there are holes in each layer of safeguarding. When the holes in each barrier line up, an active failure will cause an accident.</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30</a:t>
            </a:fld>
            <a:endParaRPr lang="en-GB"/>
          </a:p>
        </p:txBody>
      </p:sp>
    </p:spTree>
    <p:extLst>
      <p:ext uri="{BB962C8B-B14F-4D97-AF65-F5344CB8AC3E}">
        <p14:creationId xmlns:p14="http://schemas.microsoft.com/office/powerpoint/2010/main" val="270104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7">
              <a:defRPr/>
            </a:pPr>
            <a:r>
              <a:rPr lang="en-GB" dirty="0"/>
              <a:t>According to Reason (1990), the types of human failure are few in number. In fact, safety critical organizations categorized these errors into two major categories which are deliberate erroneous conducts and unintended conducts (Dyer and </a:t>
            </a:r>
            <a:r>
              <a:rPr lang="en-GB" dirty="0" err="1"/>
              <a:t>Scagnoli</a:t>
            </a:r>
            <a:r>
              <a:rPr lang="en-GB" dirty="0"/>
              <a:t>, 2020). The deliberate errors are violations while slips, lapses and mistakes are types of unintended errors also known as human failure. The main distinction is that mistakes are the result of planning errors (e.g., opting to pass a dangerous path through a work area on purpose), whereas slips and lapses are the consequence of implementation failure such as inattentiveness, distraction.</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32</a:t>
            </a:fld>
            <a:endParaRPr lang="en-GB"/>
          </a:p>
        </p:txBody>
      </p:sp>
    </p:spTree>
    <p:extLst>
      <p:ext uri="{BB962C8B-B14F-4D97-AF65-F5344CB8AC3E}">
        <p14:creationId xmlns:p14="http://schemas.microsoft.com/office/powerpoint/2010/main" val="441451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Skill, Knowledge, Rule (SKR) taxonomy of human errors was proposed by Rasmussen (1982) as a useful framework for recognising and grouping the various forms of human errors and not violations. Human errors are divided into two categories in the SKR framework: execution and planning errors. A skill-based error occurs when someone has evidently failed to implement or practically perform the critical task in a satisfactory manner such as when one forgets to arrange something in the proper order or skips a step in a process. </a:t>
            </a:r>
          </a:p>
          <a:p>
            <a:r>
              <a:rPr lang="en-GB" dirty="0"/>
              <a:t>The most prevalent errors are skill-based errors, which occur when a person has the necessary abilities, has a lot of experience, and is very familiar with the routine and regulations, yet unwittingly commits an error (Rasmussen, 1982; </a:t>
            </a:r>
            <a:r>
              <a:rPr lang="en-GB" dirty="0" err="1"/>
              <a:t>Salminen</a:t>
            </a:r>
            <a:r>
              <a:rPr lang="en-GB" dirty="0"/>
              <a:t> and </a:t>
            </a:r>
            <a:r>
              <a:rPr lang="en-GB" dirty="0" err="1"/>
              <a:t>Tallberg</a:t>
            </a:r>
            <a:r>
              <a:rPr lang="en-GB" dirty="0"/>
              <a:t>, 1996). Examples of skills-based errors includes when one misses a step, hit the wrong button, loosen instead of tightening something, or performs any action on autopilot (Dyer and </a:t>
            </a:r>
            <a:r>
              <a:rPr lang="en-GB" dirty="0" err="1"/>
              <a:t>Scagnoli</a:t>
            </a:r>
            <a:r>
              <a:rPr lang="en-GB" dirty="0"/>
              <a:t>, 2020). Slips and lapses are examples of skills-based errors.</a:t>
            </a:r>
          </a:p>
          <a:p>
            <a:endParaRPr lang="en-GB" dirty="0"/>
          </a:p>
          <a:p>
            <a:r>
              <a:rPr lang="en-GB" dirty="0"/>
              <a:t>Slips and lapses can be defined as errors that occur as a result of a failure in the implementation and/or storage stage of an action cycle, irrespective of whether or not the plan that directed them was suitable to accomplish their goal (Reason, 1990). Workers make these errors when they fail to make a cognitive attentional check due to:</a:t>
            </a:r>
          </a:p>
          <a:p>
            <a:pPr lvl="0"/>
            <a:r>
              <a:rPr lang="en-GB" dirty="0"/>
              <a:t>Strong habitual intrusions in which the procedure or behaviour is not frequent</a:t>
            </a:r>
          </a:p>
          <a:p>
            <a:pPr lvl="0"/>
            <a:r>
              <a:rPr lang="en-GB" dirty="0"/>
              <a:t>Omission in which one is prevented from making the essential checks because of distractions</a:t>
            </a:r>
          </a:p>
          <a:p>
            <a:pPr lvl="0"/>
            <a:endParaRPr lang="en-GB" dirty="0"/>
          </a:p>
          <a:p>
            <a:pPr lvl="0"/>
            <a:r>
              <a:rPr lang="en-GB" dirty="0"/>
              <a:t>Mistimed checks that occur when workers underestimate intervals within a series of actions</a:t>
            </a:r>
          </a:p>
          <a:p>
            <a:endParaRPr lang="en-GB" dirty="0"/>
          </a:p>
          <a:p>
            <a:r>
              <a:rPr lang="en-GB" dirty="0"/>
              <a:t>There are two types of execution errors, namely slips and lapses. Slips are those errors induced by distractions in a familiar work environment which makes workers not to do what they are supposed to do while lapses are those caused by failures in memory that is when workers forget to do something (Hallowell, 2010; Mariana, </a:t>
            </a:r>
            <a:r>
              <a:rPr lang="en-GB" dirty="0" err="1"/>
              <a:t>Sahroni</a:t>
            </a:r>
            <a:r>
              <a:rPr lang="en-GB" dirty="0"/>
              <a:t> and </a:t>
            </a:r>
            <a:r>
              <a:rPr lang="en-GB" dirty="0" err="1"/>
              <a:t>Gustiyana</a:t>
            </a:r>
            <a:r>
              <a:rPr lang="en-GB" dirty="0"/>
              <a:t>, 2018; </a:t>
            </a:r>
            <a:r>
              <a:rPr lang="en-GB" dirty="0" err="1"/>
              <a:t>Cak</a:t>
            </a:r>
            <a:r>
              <a:rPr lang="en-GB" dirty="0"/>
              <a:t>, Say and </a:t>
            </a:r>
            <a:r>
              <a:rPr lang="en-GB" dirty="0" err="1"/>
              <a:t>Misirlisoy</a:t>
            </a:r>
            <a:r>
              <a:rPr lang="en-GB" dirty="0"/>
              <a:t>, 2020). Slips and lapses are likely to be significantly impacted by mental fatigue because errors are usually generated by errors or inadequacies in cognitive processes at precise points in time (Hallowell, 2010).</a:t>
            </a:r>
          </a:p>
          <a:p>
            <a:endParaRPr lang="en-GB" dirty="0"/>
          </a:p>
          <a:p>
            <a:r>
              <a:rPr lang="en-GB" dirty="0"/>
              <a:t>Attention may only be devoted to a tiny portion of a total space at any given moment and in order to avoid errors and accidents (Reason, 1990), it is essential that attention be centred on significant issue spaces. Care must be taken for workers not to be fatigued as this ability to focus declines significantly as people get more exhausted (Hallowell, 2010). Safety critical organizations employs the use of checklists to avoid error due to memory failures as people perform critical tasks under pressure. </a:t>
            </a:r>
          </a:p>
          <a:p>
            <a:endParaRPr lang="en-GB" dirty="0"/>
          </a:p>
          <a:p>
            <a:pPr fontAlgn="base"/>
            <a:r>
              <a:rPr lang="en-GB" dirty="0"/>
              <a:t>Actions by human operators can fail to achieve their goal in two different ways: The actions can go as planned, but the plan can be inadequate, or the plan can be satisfactory, but the performance can still be deficient (</a:t>
            </a:r>
            <a:r>
              <a:rPr lang="en-GB" dirty="0" err="1"/>
              <a:t>Hollnagel</a:t>
            </a:r>
            <a:r>
              <a:rPr lang="en-GB" dirty="0"/>
              <a:t>, 1993).</a:t>
            </a:r>
          </a:p>
          <a:p>
            <a:pPr fontAlgn="base"/>
            <a:r>
              <a:rPr lang="en-GB" dirty="0"/>
              <a:t>Errors can be broadly distinguished in two categories:</a:t>
            </a:r>
          </a:p>
          <a:p>
            <a:pPr fontAlgn="base"/>
            <a:r>
              <a:rPr lang="en-GB" b="1" i="1" dirty="0"/>
              <a:t>Category 1</a:t>
            </a:r>
            <a:r>
              <a:rPr lang="en-GB" dirty="0"/>
              <a:t> - A person intends to carry out an action, the action is appropriate, carries it out incorrectly, and the desired goal is not achieved. - An execution failure has occurred. Execution errors are called Slips and Lapses. They result from failures in the execution and/or storage stage of an action sequence. Slips relate to observable actions and are commonly associated with attentional or perceptual failures. Lapses are more internal events and generally involve failures of memory.</a:t>
            </a:r>
          </a:p>
          <a:p>
            <a:pPr fontAlgn="base"/>
            <a:r>
              <a:rPr lang="en-GB" b="1" i="1" dirty="0"/>
              <a:t>Category 2</a:t>
            </a:r>
            <a:r>
              <a:rPr lang="en-GB" dirty="0"/>
              <a:t> - A person intends to carry out an action, does so correctly, the action is inappropriate, and the desired goal is not achieved - A planning failure has occurred. Planning failures are Mistakes. “</a:t>
            </a:r>
            <a:r>
              <a:rPr lang="en-GB" i="1" dirty="0"/>
              <a:t>Mistakes may be defined as deficiencies or failures in the judgmental and/or inferential processes involved in the selection of an objective or in the specification of the means to achieve it.</a:t>
            </a:r>
            <a:r>
              <a:rPr lang="en-GB" dirty="0"/>
              <a:t>” (Reason, 1990).</a:t>
            </a:r>
          </a:p>
          <a:p>
            <a:endParaRPr lang="en-GB" dirty="0"/>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33</a:t>
            </a:fld>
            <a:endParaRPr lang="en-GB"/>
          </a:p>
        </p:txBody>
      </p:sp>
    </p:spTree>
    <p:extLst>
      <p:ext uri="{BB962C8B-B14F-4D97-AF65-F5344CB8AC3E}">
        <p14:creationId xmlns:p14="http://schemas.microsoft.com/office/powerpoint/2010/main" val="375083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Attention and workload</a:t>
            </a:r>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4</a:t>
            </a:fld>
            <a:endParaRPr lang="en-GB"/>
          </a:p>
        </p:txBody>
      </p:sp>
    </p:spTree>
    <p:extLst>
      <p:ext uri="{BB962C8B-B14F-4D97-AF65-F5344CB8AC3E}">
        <p14:creationId xmlns:p14="http://schemas.microsoft.com/office/powerpoint/2010/main" val="2222388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Mum took me</a:t>
            </a:r>
            <a:r>
              <a:rPr lang="en-GB" baseline="0" dirty="0"/>
              <a:t> driving lessons – when we got home, she pulled umbrella out of the door pocket – right action on wrong object – slip</a:t>
            </a:r>
          </a:p>
          <a:p>
            <a:r>
              <a:rPr lang="en-GB" baseline="0" dirty="0"/>
              <a:t>Dad was locking house and left keys in door when mum asked him something – omission (failure to take keys out of door) - lapse</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34</a:t>
            </a:fld>
            <a:endParaRPr lang="en-GB"/>
          </a:p>
        </p:txBody>
      </p:sp>
    </p:spTree>
    <p:extLst>
      <p:ext uri="{BB962C8B-B14F-4D97-AF65-F5344CB8AC3E}">
        <p14:creationId xmlns:p14="http://schemas.microsoft.com/office/powerpoint/2010/main" val="3642523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Evacuation – leave building via most familiar exit rather than closest or signposted exit</a:t>
            </a:r>
          </a:p>
          <a:p>
            <a:r>
              <a:rPr lang="en-GB" dirty="0"/>
              <a:t>Choosing</a:t>
            </a:r>
            <a:r>
              <a:rPr lang="en-GB" baseline="0" dirty="0"/>
              <a:t> the wrong statistical test for a study</a:t>
            </a:r>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35</a:t>
            </a:fld>
            <a:endParaRPr lang="en-GB"/>
          </a:p>
        </p:txBody>
      </p:sp>
    </p:spTree>
    <p:extLst>
      <p:ext uri="{BB962C8B-B14F-4D97-AF65-F5344CB8AC3E}">
        <p14:creationId xmlns:p14="http://schemas.microsoft.com/office/powerpoint/2010/main" val="3989184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36</a:t>
            </a:fld>
            <a:endParaRPr lang="en-GB"/>
          </a:p>
        </p:txBody>
      </p:sp>
    </p:spTree>
    <p:extLst>
      <p:ext uri="{BB962C8B-B14F-4D97-AF65-F5344CB8AC3E}">
        <p14:creationId xmlns:p14="http://schemas.microsoft.com/office/powerpoint/2010/main" val="4242032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37</a:t>
            </a:fld>
            <a:endParaRPr lang="en-GB"/>
          </a:p>
        </p:txBody>
      </p:sp>
    </p:spTree>
    <p:extLst>
      <p:ext uri="{BB962C8B-B14F-4D97-AF65-F5344CB8AC3E}">
        <p14:creationId xmlns:p14="http://schemas.microsoft.com/office/powerpoint/2010/main" val="2318388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01F2E-C556-4315-27EA-0874C0F8D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BD327-D994-93EE-7364-ABE6E6AC8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0641E-82EF-57EE-B496-3442C5C4EF9C}"/>
              </a:ext>
            </a:extLst>
          </p:cNvPr>
          <p:cNvSpPr>
            <a:spLocks noGrp="1"/>
          </p:cNvSpPr>
          <p:nvPr>
            <p:ph type="body" idx="1"/>
          </p:nvPr>
        </p:nvSpPr>
        <p:spPr/>
        <p:txBody>
          <a:bodyPr/>
          <a:lstStyle/>
          <a:p>
            <a:r>
              <a:rPr lang="en-GB" dirty="0"/>
              <a:t>GEMs – the application of Rasmussen’s SRK ideas in the area of human error identification. </a:t>
            </a:r>
          </a:p>
          <a:p>
            <a:r>
              <a:rPr lang="en-GB" dirty="0"/>
              <a:t>GEMs is an</a:t>
            </a:r>
            <a:r>
              <a:rPr lang="en-GB" baseline="0" dirty="0"/>
              <a:t> attempt to integrate error at SB, RB, KB. </a:t>
            </a:r>
          </a:p>
          <a:p>
            <a:r>
              <a:rPr lang="en-GB" baseline="0" dirty="0"/>
              <a:t>SB=</a:t>
            </a:r>
            <a:r>
              <a:rPr lang="en-GB" baseline="0" dirty="0" err="1"/>
              <a:t>preprogrammed</a:t>
            </a:r>
            <a:r>
              <a:rPr lang="en-GB" baseline="0" dirty="0"/>
              <a:t> behavioural sequences, with checks. Check if actions are running to plan, and if goal is being achieved. </a:t>
            </a:r>
            <a:r>
              <a:rPr lang="en-GB" baseline="0" dirty="0" err="1"/>
              <a:t>Slilps</a:t>
            </a:r>
            <a:r>
              <a:rPr lang="en-GB" baseline="0" dirty="0"/>
              <a:t> and lapses depend upon failures of attentional checking – either inattention (failure to make a check) or </a:t>
            </a:r>
            <a:r>
              <a:rPr lang="en-GB" baseline="0" dirty="0" err="1"/>
              <a:t>overattention</a:t>
            </a:r>
            <a:r>
              <a:rPr lang="en-GB" baseline="0" dirty="0"/>
              <a:t> – checks at inappropriate points. </a:t>
            </a:r>
          </a:p>
          <a:p>
            <a:endParaRPr lang="en-GB" baseline="0" dirty="0"/>
          </a:p>
          <a:p>
            <a:r>
              <a:rPr lang="en-GB" baseline="0" dirty="0"/>
              <a:t>Humans are strong pattern recognisers – rather than calculate or optimise – i.e. when given a problem, humans are strongly biased towards solutions at RB level rather than more effortful kB level. Inclination to exit along “is pattern familiar?” route in RB. Only with cycles of this failing to offer a satisfactory solution will they move to KB. Here, they will still tend to RB. Strong bias towards simplifying problems based on existing patterns/rules. </a:t>
            </a:r>
            <a:endParaRPr lang="en-GB" dirty="0"/>
          </a:p>
          <a:p>
            <a:endParaRPr lang="en-GB" dirty="0"/>
          </a:p>
          <a:p>
            <a:endParaRPr lang="en-GB" dirty="0"/>
          </a:p>
          <a:p>
            <a:r>
              <a:rPr lang="en-GB" dirty="0"/>
              <a:t>Can be applied to determine the type of behaviour that has led</a:t>
            </a:r>
            <a:r>
              <a:rPr lang="en-GB" baseline="0" dirty="0"/>
              <a:t> to, or could lead to, an error. </a:t>
            </a:r>
          </a:p>
          <a:p>
            <a:r>
              <a:rPr lang="en-GB" baseline="0" dirty="0"/>
              <a:t>In particular, helps distinguish between slips and mistakes. </a:t>
            </a:r>
          </a:p>
          <a:p>
            <a:r>
              <a:rPr lang="en-GB" baseline="0" dirty="0"/>
              <a:t>Slip=departure of action from intention (the operator knows what to do, but does the wrong thing)</a:t>
            </a:r>
          </a:p>
          <a:p>
            <a:r>
              <a:rPr lang="en-GB" baseline="0" dirty="0"/>
              <a:t>Mistakes = operator acts according to plan, but selects inadequate plan to achieve the desired outcome. </a:t>
            </a:r>
          </a:p>
          <a:p>
            <a:r>
              <a:rPr lang="en-GB" baseline="0" dirty="0"/>
              <a:t>Importantly, S&amp;M are caused by different behavioural processes and need to be eradicated by different solution. </a:t>
            </a:r>
          </a:p>
          <a:p>
            <a:r>
              <a:rPr lang="en-GB" baseline="0" dirty="0"/>
              <a:t>e.g. slips might be lack of attention – these are already experts so training would not be of use. </a:t>
            </a:r>
            <a:endParaRPr lang="en-GB" dirty="0"/>
          </a:p>
        </p:txBody>
      </p:sp>
      <p:sp>
        <p:nvSpPr>
          <p:cNvPr id="4" name="Date Placeholder 3">
            <a:extLst>
              <a:ext uri="{FF2B5EF4-FFF2-40B4-BE49-F238E27FC236}">
                <a16:creationId xmlns:a16="http://schemas.microsoft.com/office/drawing/2014/main" id="{78394675-BA44-F0D3-20B5-5FAD6E4E7F0C}"/>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608469AF-0323-66F5-04EB-0AA799CE8A5D}"/>
              </a:ext>
            </a:extLst>
          </p:cNvPr>
          <p:cNvSpPr>
            <a:spLocks noGrp="1"/>
          </p:cNvSpPr>
          <p:nvPr>
            <p:ph type="sldNum" sz="quarter" idx="11"/>
          </p:nvPr>
        </p:nvSpPr>
        <p:spPr/>
        <p:txBody>
          <a:bodyPr/>
          <a:lstStyle/>
          <a:p>
            <a:fld id="{7DB9E1F4-77C1-461E-ABFF-BFE7DD57AFD2}" type="slidenum">
              <a:rPr lang="en-GB" smtClean="0"/>
              <a:t>38</a:t>
            </a:fld>
            <a:endParaRPr lang="en-GB"/>
          </a:p>
        </p:txBody>
      </p:sp>
    </p:spTree>
    <p:extLst>
      <p:ext uri="{BB962C8B-B14F-4D97-AF65-F5344CB8AC3E}">
        <p14:creationId xmlns:p14="http://schemas.microsoft.com/office/powerpoint/2010/main" val="1911470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55CD7-2990-B905-5595-033A14FFB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B0F78-6DA8-FBFE-EFBD-FC2C6FE73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A95E3-5141-3220-90A1-D30006553171}"/>
              </a:ext>
            </a:extLst>
          </p:cNvPr>
          <p:cNvSpPr>
            <a:spLocks noGrp="1"/>
          </p:cNvSpPr>
          <p:nvPr>
            <p:ph type="body" idx="1"/>
          </p:nvPr>
        </p:nvSpPr>
        <p:spPr/>
        <p:txBody>
          <a:bodyPr/>
          <a:lstStyle/>
          <a:p>
            <a:r>
              <a:rPr lang="en-GB" dirty="0"/>
              <a:t>GEMs – the application of Rasmussen’s SRK ideas in the area of human error identification. </a:t>
            </a:r>
          </a:p>
          <a:p>
            <a:r>
              <a:rPr lang="en-GB" dirty="0"/>
              <a:t>GEMs is an</a:t>
            </a:r>
            <a:r>
              <a:rPr lang="en-GB" baseline="0" dirty="0"/>
              <a:t> attempt to integrate error at SB, RB, KB. </a:t>
            </a:r>
          </a:p>
          <a:p>
            <a:r>
              <a:rPr lang="en-GB" baseline="0" dirty="0"/>
              <a:t>SB=</a:t>
            </a:r>
            <a:r>
              <a:rPr lang="en-GB" baseline="0" dirty="0" err="1"/>
              <a:t>preprogrammed</a:t>
            </a:r>
            <a:r>
              <a:rPr lang="en-GB" baseline="0" dirty="0"/>
              <a:t> behavioural sequences, with checks. Check if actions are running to plan, and if goal is being achieved. </a:t>
            </a:r>
            <a:r>
              <a:rPr lang="en-GB" baseline="0" dirty="0" err="1"/>
              <a:t>Slilps</a:t>
            </a:r>
            <a:r>
              <a:rPr lang="en-GB" baseline="0" dirty="0"/>
              <a:t> and lapses depend upon failures of attentional checking – either inattention (failure to make a check) or </a:t>
            </a:r>
            <a:r>
              <a:rPr lang="en-GB" baseline="0" dirty="0" err="1"/>
              <a:t>overattention</a:t>
            </a:r>
            <a:r>
              <a:rPr lang="en-GB" baseline="0" dirty="0"/>
              <a:t> – checks at inappropriate points. </a:t>
            </a:r>
          </a:p>
          <a:p>
            <a:endParaRPr lang="en-GB" baseline="0" dirty="0"/>
          </a:p>
          <a:p>
            <a:r>
              <a:rPr lang="en-GB" baseline="0" dirty="0"/>
              <a:t>Humans are strong pattern recognisers – rather than calculate or optimise – i.e. when given a problem, humans are strongly biased towards solutions at RB level rather than more effortful kB level. Inclination to exit along “is pattern familiar?” route in RB. Only with cycles of this failing to offer a satisfactory solution will they move to KB. Here, they will still tend to RB. Strong bias towards simplifying problems based on existing patterns/rules. </a:t>
            </a:r>
            <a:endParaRPr lang="en-GB" dirty="0"/>
          </a:p>
          <a:p>
            <a:endParaRPr lang="en-GB" dirty="0"/>
          </a:p>
          <a:p>
            <a:endParaRPr lang="en-GB" dirty="0"/>
          </a:p>
          <a:p>
            <a:r>
              <a:rPr lang="en-GB" dirty="0"/>
              <a:t>Can be applied to determine the type of behaviour that has led</a:t>
            </a:r>
            <a:r>
              <a:rPr lang="en-GB" baseline="0" dirty="0"/>
              <a:t> to, or could lead to, an error. </a:t>
            </a:r>
          </a:p>
          <a:p>
            <a:r>
              <a:rPr lang="en-GB" baseline="0" dirty="0"/>
              <a:t>In particular, helps distinguish between slips and mistakes. </a:t>
            </a:r>
          </a:p>
          <a:p>
            <a:r>
              <a:rPr lang="en-GB" baseline="0" dirty="0"/>
              <a:t>Slip=departure of action from intention (the operator knows what to do, but does the wrong thing)</a:t>
            </a:r>
          </a:p>
          <a:p>
            <a:r>
              <a:rPr lang="en-GB" baseline="0" dirty="0"/>
              <a:t>Mistakes = operator acts according to plan, but selects inadequate plan to achieve the desired outcome. </a:t>
            </a:r>
          </a:p>
          <a:p>
            <a:r>
              <a:rPr lang="en-GB" baseline="0" dirty="0"/>
              <a:t>Importantly, S&amp;M are caused by different behavioural processes and need to be eradicated by different solution. </a:t>
            </a:r>
          </a:p>
          <a:p>
            <a:r>
              <a:rPr lang="en-GB" baseline="0" dirty="0"/>
              <a:t>e.g. slips might be lack of attention – these are already experts so training would not be of use. </a:t>
            </a:r>
            <a:endParaRPr lang="en-GB" dirty="0"/>
          </a:p>
        </p:txBody>
      </p:sp>
      <p:sp>
        <p:nvSpPr>
          <p:cNvPr id="4" name="Date Placeholder 3">
            <a:extLst>
              <a:ext uri="{FF2B5EF4-FFF2-40B4-BE49-F238E27FC236}">
                <a16:creationId xmlns:a16="http://schemas.microsoft.com/office/drawing/2014/main" id="{4EB14B66-62B1-4A53-B62B-24503F6E3267}"/>
              </a:ext>
            </a:extLst>
          </p:cNvPr>
          <p:cNvSpPr>
            <a:spLocks noGrp="1"/>
          </p:cNvSpPr>
          <p:nvPr>
            <p:ph type="dt" idx="10"/>
          </p:nvPr>
        </p:nvSpPr>
        <p:spPr/>
        <p:txBody>
          <a:bodyPr/>
          <a:lstStyle/>
          <a:p>
            <a:endParaRPr lang="en-GB"/>
          </a:p>
        </p:txBody>
      </p:sp>
      <p:sp>
        <p:nvSpPr>
          <p:cNvPr id="5" name="Slide Number Placeholder 4">
            <a:extLst>
              <a:ext uri="{FF2B5EF4-FFF2-40B4-BE49-F238E27FC236}">
                <a16:creationId xmlns:a16="http://schemas.microsoft.com/office/drawing/2014/main" id="{F04FE153-FCF7-A76E-0540-7F16DE689F9D}"/>
              </a:ext>
            </a:extLst>
          </p:cNvPr>
          <p:cNvSpPr>
            <a:spLocks noGrp="1"/>
          </p:cNvSpPr>
          <p:nvPr>
            <p:ph type="sldNum" sz="quarter" idx="11"/>
          </p:nvPr>
        </p:nvSpPr>
        <p:spPr/>
        <p:txBody>
          <a:bodyPr/>
          <a:lstStyle/>
          <a:p>
            <a:fld id="{7DB9E1F4-77C1-461E-ABFF-BFE7DD57AFD2}" type="slidenum">
              <a:rPr lang="en-GB" smtClean="0"/>
              <a:t>39</a:t>
            </a:fld>
            <a:endParaRPr lang="en-GB"/>
          </a:p>
        </p:txBody>
      </p:sp>
    </p:spTree>
    <p:extLst>
      <p:ext uri="{BB962C8B-B14F-4D97-AF65-F5344CB8AC3E}">
        <p14:creationId xmlns:p14="http://schemas.microsoft.com/office/powerpoint/2010/main" val="3761823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40</a:t>
            </a:fld>
            <a:endParaRPr lang="en-GB"/>
          </a:p>
        </p:txBody>
      </p:sp>
    </p:spTree>
    <p:extLst>
      <p:ext uri="{BB962C8B-B14F-4D97-AF65-F5344CB8AC3E}">
        <p14:creationId xmlns:p14="http://schemas.microsoft.com/office/powerpoint/2010/main" val="1617343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41</a:t>
            </a:fld>
            <a:endParaRPr lang="en-GB"/>
          </a:p>
        </p:txBody>
      </p:sp>
    </p:spTree>
    <p:extLst>
      <p:ext uri="{BB962C8B-B14F-4D97-AF65-F5344CB8AC3E}">
        <p14:creationId xmlns:p14="http://schemas.microsoft.com/office/powerpoint/2010/main" val="421789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points: </a:t>
            </a:r>
          </a:p>
          <a:p>
            <a:r>
              <a:rPr lang="en-GB" dirty="0"/>
              <a:t>Designer has their own model – may not match users. They may not understand or even know about the user’s. </a:t>
            </a:r>
          </a:p>
          <a:p>
            <a:r>
              <a:rPr lang="en-GB" dirty="0"/>
              <a:t>The way their model is communicated to user is via the system. </a:t>
            </a:r>
          </a:p>
        </p:txBody>
      </p:sp>
      <p:sp>
        <p:nvSpPr>
          <p:cNvPr id="4" name="Date Placeholder 3"/>
          <p:cNvSpPr>
            <a:spLocks noGrp="1"/>
          </p:cNvSpPr>
          <p:nvPr>
            <p:ph type="dt" idx="1"/>
          </p:nvPr>
        </p:nvSpPr>
        <p:spPr/>
        <p:txBody>
          <a:bodyPr/>
          <a:lstStyle/>
          <a:p>
            <a:endParaRPr lang="en-GB"/>
          </a:p>
        </p:txBody>
      </p:sp>
      <p:sp>
        <p:nvSpPr>
          <p:cNvPr id="5" name="Slide Number Placeholder 4"/>
          <p:cNvSpPr>
            <a:spLocks noGrp="1"/>
          </p:cNvSpPr>
          <p:nvPr>
            <p:ph type="sldNum" sz="quarter" idx="5"/>
          </p:nvPr>
        </p:nvSpPr>
        <p:spPr/>
        <p:txBody>
          <a:bodyPr/>
          <a:lstStyle/>
          <a:p>
            <a:fld id="{7DB9E1F4-77C1-461E-ABFF-BFE7DD57AFD2}" type="slidenum">
              <a:rPr lang="en-GB" smtClean="0"/>
              <a:t>5</a:t>
            </a:fld>
            <a:endParaRPr lang="en-GB"/>
          </a:p>
        </p:txBody>
      </p:sp>
    </p:spTree>
    <p:extLst>
      <p:ext uri="{BB962C8B-B14F-4D97-AF65-F5344CB8AC3E}">
        <p14:creationId xmlns:p14="http://schemas.microsoft.com/office/powerpoint/2010/main" val="161567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6</a:t>
            </a:fld>
            <a:endParaRPr lang="en-GB"/>
          </a:p>
        </p:txBody>
      </p:sp>
    </p:spTree>
    <p:extLst>
      <p:ext uri="{BB962C8B-B14F-4D97-AF65-F5344CB8AC3E}">
        <p14:creationId xmlns:p14="http://schemas.microsoft.com/office/powerpoint/2010/main" val="296038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7">
              <a:defRPr/>
            </a:pPr>
            <a:r>
              <a:rPr lang="en-GB" dirty="0"/>
              <a:t>Need to think:– is there enough of each to support successful task completion?</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7</a:t>
            </a:fld>
            <a:endParaRPr lang="en-GB"/>
          </a:p>
        </p:txBody>
      </p:sp>
    </p:spTree>
    <p:extLst>
      <p:ext uri="{BB962C8B-B14F-4D97-AF65-F5344CB8AC3E}">
        <p14:creationId xmlns:p14="http://schemas.microsoft.com/office/powerpoint/2010/main" val="307718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7">
              <a:defRPr/>
            </a:pPr>
            <a:r>
              <a:rPr lang="en-GB" dirty="0"/>
              <a:t>Norman’s seven stages – highlights when designer’s mental model doesn’t match the user’s mental model</a:t>
            </a:r>
          </a:p>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8</a:t>
            </a:fld>
            <a:endParaRPr lang="en-GB"/>
          </a:p>
        </p:txBody>
      </p:sp>
    </p:spTree>
    <p:extLst>
      <p:ext uri="{BB962C8B-B14F-4D97-AF65-F5344CB8AC3E}">
        <p14:creationId xmlns:p14="http://schemas.microsoft.com/office/powerpoint/2010/main" val="4252776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9</a:t>
            </a:fld>
            <a:endParaRPr lang="en-GB"/>
          </a:p>
        </p:txBody>
      </p:sp>
    </p:spTree>
    <p:extLst>
      <p:ext uri="{BB962C8B-B14F-4D97-AF65-F5344CB8AC3E}">
        <p14:creationId xmlns:p14="http://schemas.microsoft.com/office/powerpoint/2010/main" val="397244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endParaRPr lang="en-GB"/>
          </a:p>
        </p:txBody>
      </p:sp>
      <p:sp>
        <p:nvSpPr>
          <p:cNvPr id="5" name="Slide Number Placeholder 4"/>
          <p:cNvSpPr>
            <a:spLocks noGrp="1"/>
          </p:cNvSpPr>
          <p:nvPr>
            <p:ph type="sldNum" sz="quarter" idx="11"/>
          </p:nvPr>
        </p:nvSpPr>
        <p:spPr/>
        <p:txBody>
          <a:bodyPr/>
          <a:lstStyle/>
          <a:p>
            <a:fld id="{7DB9E1F4-77C1-461E-ABFF-BFE7DD57AFD2}" type="slidenum">
              <a:rPr lang="en-GB" smtClean="0"/>
              <a:t>10</a:t>
            </a:fld>
            <a:endParaRPr lang="en-GB"/>
          </a:p>
        </p:txBody>
      </p:sp>
    </p:spTree>
    <p:extLst>
      <p:ext uri="{BB962C8B-B14F-4D97-AF65-F5344CB8AC3E}">
        <p14:creationId xmlns:p14="http://schemas.microsoft.com/office/powerpoint/2010/main" val="412128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hyperlink" Target="http://www.nottingham.ac.uk/imageban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25894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 Peo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385F48C-130A-074B-BAE4-5071492DF3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74767" cy="1030941"/>
          </a:xfrm>
          <a:prstGeom prst="rect">
            <a:avLst/>
          </a:prstGeom>
        </p:spPr>
      </p:pic>
      <p:sp>
        <p:nvSpPr>
          <p:cNvPr id="7" name="Title 1">
            <a:extLst>
              <a:ext uri="{FF2B5EF4-FFF2-40B4-BE49-F238E27FC236}">
                <a16:creationId xmlns:a16="http://schemas.microsoft.com/office/drawing/2014/main" id="{EE0A4753-72CA-6241-85A5-FA5F9E40DCA1}"/>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14EC60C8-55FD-084A-BE95-B2E766446720}"/>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2560216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 Science &amp; Technolog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BA9BED-34B5-9D4D-A988-760726B7CE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8" name="Title 1">
            <a:extLst>
              <a:ext uri="{FF2B5EF4-FFF2-40B4-BE49-F238E27FC236}">
                <a16:creationId xmlns:a16="http://schemas.microsoft.com/office/drawing/2014/main" id="{EBD7A035-88C0-B640-91D8-3B73C2244888}"/>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11" name="Subtitle 2">
            <a:extLst>
              <a:ext uri="{FF2B5EF4-FFF2-40B4-BE49-F238E27FC236}">
                <a16:creationId xmlns:a16="http://schemas.microsoft.com/office/drawing/2014/main" id="{94D1AC89-727B-C049-9CD3-8F38C0F22C9E}"/>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7" name="Text Placeholder 3">
            <a:extLst>
              <a:ext uri="{FF2B5EF4-FFF2-40B4-BE49-F238E27FC236}">
                <a16:creationId xmlns:a16="http://schemas.microsoft.com/office/drawing/2014/main" id="{F89BE0EF-B1BD-4F49-A571-A9C3B39F741A}"/>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91EF5119-3C31-2042-9116-20C98F254CA9}"/>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2" name="Arc 11">
            <a:extLst>
              <a:ext uri="{FF2B5EF4-FFF2-40B4-BE49-F238E27FC236}">
                <a16:creationId xmlns:a16="http://schemas.microsoft.com/office/drawing/2014/main" id="{D7715FAF-431F-0947-BA32-CCCAE21D6FF6}"/>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1554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3" name="Text Placeholder 2"/>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sp>
        <p:nvSpPr>
          <p:cNvPr id="6" name="Rectangle 5">
            <a:extLst>
              <a:ext uri="{FF2B5EF4-FFF2-40B4-BE49-F238E27FC236}">
                <a16:creationId xmlns:a16="http://schemas.microsoft.com/office/drawing/2014/main" id="{27FB682B-CBE5-0E46-8A20-FBDCFD217D46}"/>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divider slide options.</a:t>
            </a:r>
          </a:p>
        </p:txBody>
      </p:sp>
      <p:pic>
        <p:nvPicPr>
          <p:cNvPr id="7" name="Picture 6">
            <a:extLst>
              <a:ext uri="{FF2B5EF4-FFF2-40B4-BE49-F238E27FC236}">
                <a16:creationId xmlns:a16="http://schemas.microsoft.com/office/drawing/2014/main" id="{6F81B442-D23E-CA47-8B99-3C2A297ACC4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3973948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A4EB9E-FE0B-FF48-B57B-3DBA656E7C4F}"/>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9" name="Text Placeholder 2">
            <a:extLst>
              <a:ext uri="{FF2B5EF4-FFF2-40B4-BE49-F238E27FC236}">
                <a16:creationId xmlns:a16="http://schemas.microsoft.com/office/drawing/2014/main" id="{38DE1B96-986D-4446-800F-54A0D95D2FB2}"/>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A418598A-E89A-584D-B315-0C3A8BB5DD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1112167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A61C9F9-E7A2-6342-870C-D685719F3517}"/>
              </a:ext>
            </a:extLst>
          </p:cNvPr>
          <p:cNvSpPr>
            <a:spLocks noGrp="1"/>
          </p:cNvSpPr>
          <p:nvPr>
            <p:ph type="title" hasCustomPrompt="1"/>
          </p:nvPr>
        </p:nvSpPr>
        <p:spPr>
          <a:xfrm>
            <a:off x="1341120" y="2492895"/>
            <a:ext cx="9509760" cy="1872209"/>
          </a:xfrm>
          <a:prstGeom prst="rect">
            <a:avLst/>
          </a:prstGeom>
        </p:spPr>
        <p:txBody>
          <a:bodyPr anchor="ctr">
            <a:normAutofit/>
          </a:bodyPr>
          <a:lstStyle>
            <a:lvl1pPr algn="l">
              <a:defRPr sz="3600" b="1" baseline="0">
                <a:latin typeface="Arial" panose="020B0604020202020204" pitchFamily="34" charset="0"/>
                <a:cs typeface="Arial" panose="020B0604020202020204" pitchFamily="34" charset="0"/>
              </a:defRPr>
            </a:lvl1pPr>
          </a:lstStyle>
          <a:p>
            <a:r>
              <a:rPr lang="en-US" dirty="0"/>
              <a:t>Divider slide title – Arial Bold 36pt</a:t>
            </a:r>
            <a:endParaRPr lang="en-GB" dirty="0"/>
          </a:p>
        </p:txBody>
      </p:sp>
      <p:sp>
        <p:nvSpPr>
          <p:cNvPr id="8" name="Text Placeholder 2">
            <a:extLst>
              <a:ext uri="{FF2B5EF4-FFF2-40B4-BE49-F238E27FC236}">
                <a16:creationId xmlns:a16="http://schemas.microsoft.com/office/drawing/2014/main" id="{928BB5A8-2728-CF4C-9063-6BE6445BAAFC}"/>
              </a:ext>
            </a:extLst>
          </p:cNvPr>
          <p:cNvSpPr>
            <a:spLocks noGrp="1"/>
          </p:cNvSpPr>
          <p:nvPr>
            <p:ph type="body" idx="1" hasCustomPrompt="1"/>
          </p:nvPr>
        </p:nvSpPr>
        <p:spPr>
          <a:xfrm>
            <a:off x="1341120" y="4160520"/>
            <a:ext cx="9509760" cy="936104"/>
          </a:xfrm>
          <a:prstGeom prst="rect">
            <a:avLst/>
          </a:prstGeom>
        </p:spPr>
        <p:txBody>
          <a:bodyPr>
            <a:normAutofit/>
          </a:bodyPr>
          <a:lstStyle>
            <a:lvl1pPr marL="0" indent="0" algn="l">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 Arial 28pt</a:t>
            </a:r>
          </a:p>
        </p:txBody>
      </p:sp>
      <p:pic>
        <p:nvPicPr>
          <p:cNvPr id="5" name="Picture 4">
            <a:extLst>
              <a:ext uri="{FF2B5EF4-FFF2-40B4-BE49-F238E27FC236}">
                <a16:creationId xmlns:a16="http://schemas.microsoft.com/office/drawing/2014/main" id="{054B13D2-2048-3D42-80F2-F73F240352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95245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ub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5" name="Date Placeholder 2">
            <a:extLst>
              <a:ext uri="{FF2B5EF4-FFF2-40B4-BE49-F238E27FC236}">
                <a16:creationId xmlns:a16="http://schemas.microsoft.com/office/drawing/2014/main" id="{EC0D016C-1275-924C-98DB-B9930CE6E259}"/>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AEDAE64E-B17E-C94F-B25E-49BD42EBBEF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7" name="Text Placeholder 6">
            <a:extLst>
              <a:ext uri="{FF2B5EF4-FFF2-40B4-BE49-F238E27FC236}">
                <a16:creationId xmlns:a16="http://schemas.microsoft.com/office/drawing/2014/main" id="{6849A843-67F9-4A42-88AB-E569AB1B469C}"/>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410026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1484533"/>
            <a:ext cx="11257699" cy="439556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3" name="Rectangle 12">
            <a:extLst>
              <a:ext uri="{FF2B5EF4-FFF2-40B4-BE49-F238E27FC236}">
                <a16:creationId xmlns:a16="http://schemas.microsoft.com/office/drawing/2014/main" id="{08BD330B-22A3-344E-A01F-AEEF71CCB5D3}"/>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examples as well as different elements. Copy and paste these items onto this page.</a:t>
            </a:r>
          </a:p>
        </p:txBody>
      </p:sp>
      <p:sp>
        <p:nvSpPr>
          <p:cNvPr id="20" name="Date Placeholder 2">
            <a:extLst>
              <a:ext uri="{FF2B5EF4-FFF2-40B4-BE49-F238E27FC236}">
                <a16:creationId xmlns:a16="http://schemas.microsoft.com/office/drawing/2014/main" id="{B2A1E1DF-F3DC-FF43-B4BE-16D7BEF30B72}"/>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AA0A411-DB94-FC40-85F3-F17777FB458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6F3C1752-919C-2C4A-85B7-2982AD8BE64B}"/>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51456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11" name="Date Placeholder 2">
            <a:extLst>
              <a:ext uri="{FF2B5EF4-FFF2-40B4-BE49-F238E27FC236}">
                <a16:creationId xmlns:a16="http://schemas.microsoft.com/office/drawing/2014/main" id="{27851B81-1328-7543-96B8-61F01F01B73D}"/>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2" name="Footer Placeholder 3">
            <a:extLst>
              <a:ext uri="{FF2B5EF4-FFF2-40B4-BE49-F238E27FC236}">
                <a16:creationId xmlns:a16="http://schemas.microsoft.com/office/drawing/2014/main" id="{E7AF8C98-EFFB-8444-A615-B4920C89686E}"/>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3" name="Text Placeholder 6">
            <a:extLst>
              <a:ext uri="{FF2B5EF4-FFF2-40B4-BE49-F238E27FC236}">
                <a16:creationId xmlns:a16="http://schemas.microsoft.com/office/drawing/2014/main" id="{D05096E2-BE7E-2745-BEDA-2FE7CA4B2C92}"/>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298213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7" name="Content Placeholder 6">
            <a:extLst>
              <a:ext uri="{FF2B5EF4-FFF2-40B4-BE49-F238E27FC236}">
                <a16:creationId xmlns:a16="http://schemas.microsoft.com/office/drawing/2014/main" id="{1497BF54-DDDF-9C43-996F-4B56CDE6B03C}"/>
              </a:ext>
            </a:extLst>
          </p:cNvPr>
          <p:cNvSpPr>
            <a:spLocks noGrp="1"/>
          </p:cNvSpPr>
          <p:nvPr>
            <p:ph sz="quarter" idx="18" hasCustomPrompt="1"/>
          </p:nvPr>
        </p:nvSpPr>
        <p:spPr>
          <a:xfrm>
            <a:off x="6539555"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8" name="Slide Number Placeholder 4">
            <a:extLst>
              <a:ext uri="{FF2B5EF4-FFF2-40B4-BE49-F238E27FC236}">
                <a16:creationId xmlns:a16="http://schemas.microsoft.com/office/drawing/2014/main" id="{B5E9271B-0820-354A-93EC-EB864320114A}"/>
              </a:ext>
            </a:extLst>
          </p:cNvPr>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15" name="Date Placeholder 2">
            <a:extLst>
              <a:ext uri="{FF2B5EF4-FFF2-40B4-BE49-F238E27FC236}">
                <a16:creationId xmlns:a16="http://schemas.microsoft.com/office/drawing/2014/main" id="{7729FF4B-AE88-DA4F-A14E-D6CE4E633DA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6" name="Footer Placeholder 3">
            <a:extLst>
              <a:ext uri="{FF2B5EF4-FFF2-40B4-BE49-F238E27FC236}">
                <a16:creationId xmlns:a16="http://schemas.microsoft.com/office/drawing/2014/main" id="{C1CD28ED-14F1-B44C-B470-1D224D8D5F78}"/>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9" name="Text Placeholder 6">
            <a:extLst>
              <a:ext uri="{FF2B5EF4-FFF2-40B4-BE49-F238E27FC236}">
                <a16:creationId xmlns:a16="http://schemas.microsoft.com/office/drawing/2014/main" id="{87F950BD-F6BF-E946-BF59-9996741B7042}"/>
              </a:ext>
            </a:extLst>
          </p:cNvPr>
          <p:cNvSpPr>
            <a:spLocks noGrp="1"/>
          </p:cNvSpPr>
          <p:nvPr>
            <p:ph type="body" sz="quarter" idx="19"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978391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versed Conten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4" name="Date Placeholder 2">
            <a:extLst>
              <a:ext uri="{FF2B5EF4-FFF2-40B4-BE49-F238E27FC236}">
                <a16:creationId xmlns:a16="http://schemas.microsoft.com/office/drawing/2014/main" id="{43D5D473-8F2B-CC49-956D-E22C182015FD}"/>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5" name="Footer Placeholder 3">
            <a:extLst>
              <a:ext uri="{FF2B5EF4-FFF2-40B4-BE49-F238E27FC236}">
                <a16:creationId xmlns:a16="http://schemas.microsoft.com/office/drawing/2014/main" id="{C55CF14C-1036-8240-A4D6-88C76B53C8B7}"/>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6" name="Text Placeholder 6">
            <a:extLst>
              <a:ext uri="{FF2B5EF4-FFF2-40B4-BE49-F238E27FC236}">
                <a16:creationId xmlns:a16="http://schemas.microsoft.com/office/drawing/2014/main" id="{8B57574F-AFAA-7C43-8707-E5A503FC4EF4}"/>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64929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8" name="Rectangle 7"/>
          <p:cNvSpPr/>
          <p:nvPr userDrawn="1"/>
        </p:nvSpPr>
        <p:spPr>
          <a:xfrm>
            <a:off x="0" y="-2"/>
            <a:ext cx="12192000" cy="6858001"/>
          </a:xfrm>
          <a:prstGeom prst="rect">
            <a:avLst/>
          </a:prstGeom>
          <a:gradFill flip="none" rotWithShape="1">
            <a:gsLst>
              <a:gs pos="50000">
                <a:srgbClr val="0E6394"/>
              </a:gs>
              <a:gs pos="17000">
                <a:schemeClr val="tx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flipH="1">
            <a:off x="0" y="-2"/>
            <a:ext cx="12192000" cy="6858001"/>
          </a:xfrm>
          <a:prstGeom prst="rect">
            <a:avLst/>
          </a:prstGeom>
          <a:blipFill dpi="0" rotWithShape="1">
            <a:blip r:embed="rId2">
              <a:alphaModFix amt="52000"/>
            </a:blip>
            <a:srcRect/>
            <a:stretch>
              <a:fillRect t="-45" b="-4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dirty="0"/>
              <a:t>Click to edit Master title style</a:t>
            </a:r>
            <a:endParaRPr lang="en-GB" dirty="0"/>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dirty="0">
              <a:latin typeface="+mj-lt"/>
            </a:endParaRPr>
          </a:p>
        </p:txBody>
      </p:sp>
    </p:spTree>
    <p:extLst>
      <p:ext uri="{BB962C8B-B14F-4D97-AF65-F5344CB8AC3E}">
        <p14:creationId xmlns:p14="http://schemas.microsoft.com/office/powerpoint/2010/main" val="12585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B71C68-E69A-D043-938E-2E7E5584D68A}"/>
              </a:ext>
            </a:extLst>
          </p:cNvPr>
          <p:cNvSpPr/>
          <p:nvPr userDrawn="1"/>
        </p:nvSpPr>
        <p:spPr>
          <a:xfrm>
            <a:off x="0" y="1029589"/>
            <a:ext cx="12192000" cy="58284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6150624" cy="1944467"/>
          </a:xfrm>
          <a:prstGeom prst="rect">
            <a:avLst/>
          </a:prstGeom>
        </p:spPr>
        <p:txBody>
          <a:bodyPr>
            <a:noAutofit/>
          </a:bodyPr>
          <a:lstStyle>
            <a:lvl1pPr marL="0" indent="0">
              <a:buNone/>
              <a:defRPr sz="4000" b="0">
                <a:solidFill>
                  <a:schemeClr val="bg1"/>
                </a:solidFill>
                <a:latin typeface="Georgia" panose="02040502050405020303" pitchFamily="18" charset="0"/>
              </a:defRPr>
            </a:lvl1pPr>
            <a:lvl2pPr>
              <a:defRPr sz="1400"/>
            </a:lvl2pPr>
            <a:lvl3pPr>
              <a:defRPr sz="1400"/>
            </a:lvl3pPr>
            <a:lvl4pPr>
              <a:defRPr sz="1400"/>
            </a:lvl4pPr>
            <a:lvl5pPr>
              <a:defRPr sz="1400"/>
            </a:lvl5pPr>
          </a:lstStyle>
          <a:p>
            <a:pPr lvl="0"/>
            <a:r>
              <a:rPr lang="en-US" dirty="0"/>
              <a:t>Quote text goes here – Georgia 40pt</a:t>
            </a:r>
          </a:p>
        </p:txBody>
      </p:sp>
      <p:sp>
        <p:nvSpPr>
          <p:cNvPr id="21" name="Rectangle 20">
            <a:extLst>
              <a:ext uri="{FF2B5EF4-FFF2-40B4-BE49-F238E27FC236}">
                <a16:creationId xmlns:a16="http://schemas.microsoft.com/office/drawing/2014/main" id="{1B1E2C30-32D1-C047-B25A-9F37D699E14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3" name="Date Placeholder 2">
            <a:extLst>
              <a:ext uri="{FF2B5EF4-FFF2-40B4-BE49-F238E27FC236}">
                <a16:creationId xmlns:a16="http://schemas.microsoft.com/office/drawing/2014/main" id="{F0E20FF6-087C-254D-B377-87B46F300B23}"/>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4" name="Footer Placeholder 3">
            <a:extLst>
              <a:ext uri="{FF2B5EF4-FFF2-40B4-BE49-F238E27FC236}">
                <a16:creationId xmlns:a16="http://schemas.microsoft.com/office/drawing/2014/main" id="{26250FB6-DFDE-CC4E-BD54-E44B31D1F605}"/>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15" name="Text Placeholder 6">
            <a:extLst>
              <a:ext uri="{FF2B5EF4-FFF2-40B4-BE49-F238E27FC236}">
                <a16:creationId xmlns:a16="http://schemas.microsoft.com/office/drawing/2014/main" id="{FE546460-2F3C-B743-ACBE-47CE198D335B}"/>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199679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Block Content Slide">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6" name="Rectangle 5">
            <a:extLst>
              <a:ext uri="{FF2B5EF4-FFF2-40B4-BE49-F238E27FC236}">
                <a16:creationId xmlns:a16="http://schemas.microsoft.com/office/drawing/2014/main" id="{5897768A-E936-2047-B272-A71830C2F46A}"/>
              </a:ext>
            </a:extLst>
          </p:cNvPr>
          <p:cNvSpPr/>
          <p:nvPr userDrawn="1"/>
        </p:nvSpPr>
        <p:spPr>
          <a:xfrm>
            <a:off x="6096000" y="1029589"/>
            <a:ext cx="6096000" cy="582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a:extLst>
              <a:ext uri="{FF2B5EF4-FFF2-40B4-BE49-F238E27FC236}">
                <a16:creationId xmlns:a16="http://schemas.microsoft.com/office/drawing/2014/main" id="{FE17E21C-B85B-934A-BF9C-B51FD202E06D}"/>
              </a:ext>
            </a:extLst>
          </p:cNvPr>
          <p:cNvSpPr>
            <a:spLocks noGrp="1"/>
          </p:cNvSpPr>
          <p:nvPr>
            <p:ph sz="quarter" idx="16" hasCustomPrompt="1"/>
          </p:nvPr>
        </p:nvSpPr>
        <p:spPr>
          <a:xfrm>
            <a:off x="6539555" y="2133603"/>
            <a:ext cx="5197519" cy="3746498"/>
          </a:xfrm>
          <a:prstGeom prst="rect">
            <a:avLst/>
          </a:prstGeom>
        </p:spPr>
        <p:txBody>
          <a:bodyPr/>
          <a:lstStyle>
            <a:lvl1pPr>
              <a:buClr>
                <a:schemeClr val="bg1"/>
              </a:buClr>
              <a:defRPr lang="en-GB" sz="2800" smtClean="0">
                <a:solidFill>
                  <a:schemeClr val="bg1"/>
                </a:solidFill>
                <a:effectLst/>
              </a:defRPr>
            </a:lvl1pPr>
            <a:lvl2pPr>
              <a:buClr>
                <a:schemeClr val="bg1"/>
              </a:buClr>
              <a:defRPr sz="2800">
                <a:solidFill>
                  <a:schemeClr val="bg1"/>
                </a:solidFill>
              </a:defRPr>
            </a:lvl2pPr>
            <a:lvl3pPr>
              <a:buClr>
                <a:schemeClr val="bg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sp>
        <p:nvSpPr>
          <p:cNvPr id="14" name="Text Placeholder 18">
            <a:extLst>
              <a:ext uri="{FF2B5EF4-FFF2-40B4-BE49-F238E27FC236}">
                <a16:creationId xmlns:a16="http://schemas.microsoft.com/office/drawing/2014/main" id="{2EB8B77C-1456-2F4D-971B-A3B002EBED61}"/>
              </a:ext>
            </a:extLst>
          </p:cNvPr>
          <p:cNvSpPr>
            <a:spLocks noGrp="1"/>
          </p:cNvSpPr>
          <p:nvPr>
            <p:ph type="body" sz="quarter" idx="17" hasCustomPrompt="1"/>
          </p:nvPr>
        </p:nvSpPr>
        <p:spPr>
          <a:xfrm>
            <a:off x="6539555"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Please see slides at the end of this template for chart and table style guides. Copy and paste these items onto this page for ease.</a:t>
            </a:r>
          </a:p>
        </p:txBody>
      </p:sp>
      <p:sp>
        <p:nvSpPr>
          <p:cNvPr id="16" name="Date Placeholder 2">
            <a:extLst>
              <a:ext uri="{FF2B5EF4-FFF2-40B4-BE49-F238E27FC236}">
                <a16:creationId xmlns:a16="http://schemas.microsoft.com/office/drawing/2014/main" id="{2A486383-7D66-0D46-B7B2-852429AEEE8A}"/>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7" name="Footer Placeholder 3">
            <a:extLst>
              <a:ext uri="{FF2B5EF4-FFF2-40B4-BE49-F238E27FC236}">
                <a16:creationId xmlns:a16="http://schemas.microsoft.com/office/drawing/2014/main" id="{305C388A-4F4A-D046-A14C-1966CD505AF0}"/>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01B3FD81-10DD-0342-9AA1-E2491DE80161}"/>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81934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Fact &amp; Figures Slide 1">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3E8FE9F4-4522-2A4A-9C2C-E14E46615C79}"/>
              </a:ext>
            </a:extLst>
          </p:cNvPr>
          <p:cNvSpPr>
            <a:spLocks noGrp="1"/>
          </p:cNvSpPr>
          <p:nvPr>
            <p:ph type="body" sz="quarter" idx="26" hasCustomPrompt="1"/>
          </p:nvPr>
        </p:nvSpPr>
        <p:spPr>
          <a:xfrm>
            <a:off x="6102114" y="3806825"/>
            <a:ext cx="3041886" cy="3051175"/>
          </a:xfrm>
          <a:prstGeom prst="rect">
            <a:avLst/>
          </a:prstGeom>
          <a:solidFill>
            <a:schemeClr val="accent5"/>
          </a:solidFill>
        </p:spPr>
        <p:txBody>
          <a:bodyPr/>
          <a:lstStyle>
            <a:lvl1pPr marL="0" indent="0">
              <a:buNone/>
              <a:defRPr/>
            </a:lvl1pPr>
          </a:lstStyle>
          <a:p>
            <a:pPr lvl="0"/>
            <a:r>
              <a:rPr lang="en-US" dirty="0"/>
              <a:t> </a:t>
            </a:r>
          </a:p>
        </p:txBody>
      </p:sp>
      <p:sp>
        <p:nvSpPr>
          <p:cNvPr id="24" name="Text Placeholder 3">
            <a:extLst>
              <a:ext uri="{FF2B5EF4-FFF2-40B4-BE49-F238E27FC236}">
                <a16:creationId xmlns:a16="http://schemas.microsoft.com/office/drawing/2014/main" id="{EB8BEFA4-C2B9-BD42-A0A5-04F3692367BB}"/>
              </a:ext>
            </a:extLst>
          </p:cNvPr>
          <p:cNvSpPr>
            <a:spLocks noGrp="1"/>
          </p:cNvSpPr>
          <p:nvPr>
            <p:ph type="body" sz="quarter" idx="24" hasCustomPrompt="1"/>
          </p:nvPr>
        </p:nvSpPr>
        <p:spPr>
          <a:xfrm>
            <a:off x="9153231" y="3806825"/>
            <a:ext cx="3041886" cy="3051175"/>
          </a:xfrm>
          <a:prstGeom prst="rect">
            <a:avLst/>
          </a:prstGeom>
          <a:solidFill>
            <a:schemeClr val="accent3"/>
          </a:solidFill>
        </p:spPr>
        <p:txBody>
          <a:bodyPr/>
          <a:lstStyle>
            <a:lvl1pPr marL="0" indent="0">
              <a:buNone/>
              <a:defRPr/>
            </a:lvl1pPr>
          </a:lstStyle>
          <a:p>
            <a:pPr lvl="0"/>
            <a:r>
              <a:rPr lang="en-US" dirty="0"/>
              <a:t> </a:t>
            </a:r>
          </a:p>
        </p:txBody>
      </p:sp>
      <p:sp>
        <p:nvSpPr>
          <p:cNvPr id="25" name="Text Placeholder 3">
            <a:extLst>
              <a:ext uri="{FF2B5EF4-FFF2-40B4-BE49-F238E27FC236}">
                <a16:creationId xmlns:a16="http://schemas.microsoft.com/office/drawing/2014/main" id="{38429D8B-070F-B34C-94B7-DEF1C90FAA04}"/>
              </a:ext>
            </a:extLst>
          </p:cNvPr>
          <p:cNvSpPr>
            <a:spLocks noGrp="1"/>
          </p:cNvSpPr>
          <p:nvPr>
            <p:ph type="body" sz="quarter" idx="25"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less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3" name="Text Placeholder 14">
            <a:extLst>
              <a:ext uri="{FF2B5EF4-FFF2-40B4-BE49-F238E27FC236}">
                <a16:creationId xmlns:a16="http://schemas.microsoft.com/office/drawing/2014/main" id="{45F9D20A-60A4-B749-9837-8CF6B9AF3549}"/>
              </a:ext>
            </a:extLst>
          </p:cNvPr>
          <p:cNvSpPr>
            <a:spLocks noGrp="1"/>
          </p:cNvSpPr>
          <p:nvPr>
            <p:ph type="body" sz="quarter" idx="18" hasCustomPrompt="1"/>
          </p:nvPr>
        </p:nvSpPr>
        <p:spPr>
          <a:xfrm>
            <a:off x="6316246" y="3997876"/>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75%</a:t>
            </a:r>
          </a:p>
        </p:txBody>
      </p:sp>
      <p:sp>
        <p:nvSpPr>
          <p:cNvPr id="26" name="Text Placeholder 25">
            <a:extLst>
              <a:ext uri="{FF2B5EF4-FFF2-40B4-BE49-F238E27FC236}">
                <a16:creationId xmlns:a16="http://schemas.microsoft.com/office/drawing/2014/main" id="{2269F27E-1C0A-A446-B7C7-C4A5F893663E}"/>
              </a:ext>
            </a:extLst>
          </p:cNvPr>
          <p:cNvSpPr>
            <a:spLocks noGrp="1"/>
          </p:cNvSpPr>
          <p:nvPr>
            <p:ph type="body" sz="quarter" idx="19" hasCustomPrompt="1"/>
          </p:nvPr>
        </p:nvSpPr>
        <p:spPr>
          <a:xfrm>
            <a:off x="6316663" y="5308600"/>
            <a:ext cx="2616200" cy="867930"/>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 dolor sit </a:t>
            </a:r>
            <a:r>
              <a:rPr lang="en-US" dirty="0" err="1"/>
              <a:t>amet</a:t>
            </a:r>
            <a:endParaRPr lang="en-US" dirty="0"/>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9312665" y="4521347"/>
            <a:ext cx="2616739" cy="1311128"/>
          </a:xfrm>
          <a:prstGeom prst="rect">
            <a:avLst/>
          </a:prstGeom>
        </p:spPr>
        <p:txBody>
          <a:bodyPr wrap="square">
            <a:spAutoFit/>
          </a:bodyPr>
          <a:lstStyle>
            <a:lvl1pPr marL="0" indent="0">
              <a:buNone/>
              <a:defRPr sz="88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313082" y="3999041"/>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Lorem ipsum</a:t>
            </a:r>
          </a:p>
        </p:txBody>
      </p:sp>
      <p:sp>
        <p:nvSpPr>
          <p:cNvPr id="33" name="Text Placeholder 25">
            <a:extLst>
              <a:ext uri="{FF2B5EF4-FFF2-40B4-BE49-F238E27FC236}">
                <a16:creationId xmlns:a16="http://schemas.microsoft.com/office/drawing/2014/main" id="{47168AAF-B20D-5A42-B75B-7723535923C5}"/>
              </a:ext>
            </a:extLst>
          </p:cNvPr>
          <p:cNvSpPr>
            <a:spLocks noGrp="1"/>
          </p:cNvSpPr>
          <p:nvPr>
            <p:ph type="body" sz="quarter" idx="22" hasCustomPrompt="1"/>
          </p:nvPr>
        </p:nvSpPr>
        <p:spPr>
          <a:xfrm>
            <a:off x="9313082" y="5799705"/>
            <a:ext cx="2616200" cy="480131"/>
          </a:xfrm>
          <a:prstGeom prst="rect">
            <a:avLst/>
          </a:prstGeom>
        </p:spPr>
        <p:txBody>
          <a:bodyPr>
            <a:spAutoFit/>
          </a:bodyPr>
          <a:lstStyle>
            <a:lvl1pPr marL="0" indent="0">
              <a:buNone/>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lvl="0"/>
            <a:r>
              <a:rPr lang="en-US" dirty="0"/>
              <a:t>Dolor sit </a:t>
            </a:r>
            <a:r>
              <a:rPr lang="en-US" dirty="0" err="1"/>
              <a:t>amet</a:t>
            </a:r>
            <a:endParaRPr lang="en-US" dirty="0"/>
          </a:p>
        </p:txBody>
      </p:sp>
      <p:sp>
        <p:nvSpPr>
          <p:cNvPr id="34" name="Date Placeholder 2">
            <a:extLst>
              <a:ext uri="{FF2B5EF4-FFF2-40B4-BE49-F238E27FC236}">
                <a16:creationId xmlns:a16="http://schemas.microsoft.com/office/drawing/2014/main" id="{2987AD34-27BC-A940-9D49-9B42BCBEFDB6}"/>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35" name="Footer Placeholder 3">
            <a:extLst>
              <a:ext uri="{FF2B5EF4-FFF2-40B4-BE49-F238E27FC236}">
                <a16:creationId xmlns:a16="http://schemas.microsoft.com/office/drawing/2014/main" id="{BEACFBAF-3C16-9442-B6F6-4613A5BB53E4}"/>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36" name="Text Placeholder 6">
            <a:extLst>
              <a:ext uri="{FF2B5EF4-FFF2-40B4-BE49-F238E27FC236}">
                <a16:creationId xmlns:a16="http://schemas.microsoft.com/office/drawing/2014/main" id="{E8A77961-1C22-C74B-9FA8-22E6A417D980}"/>
              </a:ext>
            </a:extLst>
          </p:cNvPr>
          <p:cNvSpPr>
            <a:spLocks noGrp="1"/>
          </p:cNvSpPr>
          <p:nvPr>
            <p:ph type="body" sz="quarter" idx="27"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47546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Fact &amp; Figures Slide 2">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D944C8EB-D3E3-3B4F-9FC5-E6B185D2F57B}"/>
              </a:ext>
            </a:extLst>
          </p:cNvPr>
          <p:cNvSpPr>
            <a:spLocks noGrp="1"/>
          </p:cNvSpPr>
          <p:nvPr>
            <p:ph type="body" sz="quarter" idx="23" hasCustomPrompt="1"/>
          </p:nvPr>
        </p:nvSpPr>
        <p:spPr>
          <a:xfrm>
            <a:off x="6099117" y="3806825"/>
            <a:ext cx="6096000" cy="3051175"/>
          </a:xfrm>
          <a:prstGeom prst="rect">
            <a:avLst/>
          </a:prstGeom>
          <a:solidFill>
            <a:schemeClr val="accent3"/>
          </a:solidFill>
        </p:spPr>
        <p:txBody>
          <a:bodyPr/>
          <a:lstStyle>
            <a:lvl1pPr marL="0" indent="0">
              <a:buNone/>
              <a:defRPr/>
            </a:lvl1pPr>
          </a:lstStyle>
          <a:p>
            <a:pPr lvl="0"/>
            <a:r>
              <a:rPr lang="en-US" dirty="0"/>
              <a:t> </a:t>
            </a:r>
          </a:p>
        </p:txBody>
      </p:sp>
      <p:sp>
        <p:nvSpPr>
          <p:cNvPr id="4" name="Text Placeholder 3">
            <a:extLst>
              <a:ext uri="{FF2B5EF4-FFF2-40B4-BE49-F238E27FC236}">
                <a16:creationId xmlns:a16="http://schemas.microsoft.com/office/drawing/2014/main" id="{DAA563FF-1797-7C47-B195-3DD52F253B47}"/>
              </a:ext>
            </a:extLst>
          </p:cNvPr>
          <p:cNvSpPr>
            <a:spLocks noGrp="1"/>
          </p:cNvSpPr>
          <p:nvPr>
            <p:ph type="body" sz="quarter" idx="22" hasCustomPrompt="1"/>
          </p:nvPr>
        </p:nvSpPr>
        <p:spPr>
          <a:xfrm>
            <a:off x="6099117" y="1030288"/>
            <a:ext cx="6096000" cy="2776537"/>
          </a:xfrm>
          <a:prstGeom prst="rect">
            <a:avLst/>
          </a:prstGeom>
          <a:solidFill>
            <a:schemeClr val="accent1"/>
          </a:solidFill>
        </p:spPr>
        <p:txBody>
          <a:bodyPr/>
          <a:lstStyle>
            <a:lvl1pPr marL="0" indent="0">
              <a:buNone/>
              <a:defRPr/>
            </a:lvl1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11" name="Rectangle 10">
            <a:extLst>
              <a:ext uri="{FF2B5EF4-FFF2-40B4-BE49-F238E27FC236}">
                <a16:creationId xmlns:a16="http://schemas.microsoft.com/office/drawing/2014/main" id="{2753018E-1432-7544-BE78-20661EEA3DF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this slide to showcase key facts and figures by editing the text in these boxes. Options with more boxes are also available in under the ’Layouts’ button.</a:t>
            </a:r>
          </a:p>
        </p:txBody>
      </p:sp>
      <p:sp>
        <p:nvSpPr>
          <p:cNvPr id="15" name="Text Placeholder 14">
            <a:extLst>
              <a:ext uri="{FF2B5EF4-FFF2-40B4-BE49-F238E27FC236}">
                <a16:creationId xmlns:a16="http://schemas.microsoft.com/office/drawing/2014/main" id="{885012C2-4993-F54F-A804-693637D33D7D}"/>
              </a:ext>
            </a:extLst>
          </p:cNvPr>
          <p:cNvSpPr>
            <a:spLocks noGrp="1"/>
          </p:cNvSpPr>
          <p:nvPr>
            <p:ph type="body" sz="quarter" idx="16" hasCustomPrompt="1"/>
          </p:nvPr>
        </p:nvSpPr>
        <p:spPr>
          <a:xfrm>
            <a:off x="6316246" y="1325014"/>
            <a:ext cx="4107914" cy="1685077"/>
          </a:xfrm>
          <a:prstGeom prst="rect">
            <a:avLst/>
          </a:prstGeom>
        </p:spPr>
        <p:txBody>
          <a:bodyPr wrap="square">
            <a:spAutoFit/>
          </a:bodyPr>
          <a:lstStyle>
            <a:lvl1pPr marL="0" indent="0">
              <a:buNone/>
              <a:defRPr sz="11500" b="1">
                <a:solidFill>
                  <a:schemeClr val="tx1"/>
                </a:solidFill>
              </a:defRPr>
            </a:lvl1pPr>
            <a:lvl2pPr>
              <a:defRPr sz="3600"/>
            </a:lvl2pPr>
            <a:lvl3pPr>
              <a:defRPr sz="3600"/>
            </a:lvl3pPr>
            <a:lvl4pPr>
              <a:defRPr sz="3600"/>
            </a:lvl4pPr>
            <a:lvl5pPr>
              <a:defRPr sz="3600"/>
            </a:lvl5pPr>
          </a:lstStyle>
          <a:p>
            <a:pPr lvl="0"/>
            <a:r>
              <a:rPr lang="en-US" dirty="0"/>
              <a:t>1 in 5</a:t>
            </a:r>
          </a:p>
        </p:txBody>
      </p:sp>
      <p:sp>
        <p:nvSpPr>
          <p:cNvPr id="22" name="Text Placeholder 14">
            <a:extLst>
              <a:ext uri="{FF2B5EF4-FFF2-40B4-BE49-F238E27FC236}">
                <a16:creationId xmlns:a16="http://schemas.microsoft.com/office/drawing/2014/main" id="{F96B15A1-3AF6-A640-A190-8E8291CF1A96}"/>
              </a:ext>
            </a:extLst>
          </p:cNvPr>
          <p:cNvSpPr>
            <a:spLocks noGrp="1"/>
          </p:cNvSpPr>
          <p:nvPr>
            <p:ph type="body" sz="quarter" idx="17" hasCustomPrompt="1"/>
          </p:nvPr>
        </p:nvSpPr>
        <p:spPr>
          <a:xfrm>
            <a:off x="6316246" y="2968285"/>
            <a:ext cx="5420828" cy="507831"/>
          </a:xfrm>
          <a:prstGeom prst="rect">
            <a:avLst/>
          </a:prstGeom>
        </p:spPr>
        <p:txBody>
          <a:bodyPr wrap="square">
            <a:spAutoFit/>
          </a:bodyPr>
          <a:lstStyle>
            <a:lvl1pPr marL="0" indent="0">
              <a:buNone/>
              <a:defRPr lang="en-GB" sz="3000" smtClean="0">
                <a:solidFill>
                  <a:schemeClr val="tx1"/>
                </a:solidFill>
                <a:effectLst/>
              </a:defRPr>
            </a:lvl1pPr>
            <a:lvl2pPr>
              <a:defRPr sz="3600"/>
            </a:lvl2pPr>
            <a:lvl3pPr>
              <a:defRPr sz="3600"/>
            </a:lvl3pPr>
            <a:lvl4pPr>
              <a:defRPr sz="3600"/>
            </a:lvl4pPr>
            <a:lvl5pPr>
              <a:defRPr sz="3600"/>
            </a:lvl5pPr>
          </a:lstStyle>
          <a:p>
            <a:r>
              <a:rPr lang="en-GB" dirty="0">
                <a:solidFill>
                  <a:srgbClr val="011C67"/>
                </a:solidFill>
                <a:effectLst/>
                <a:latin typeface="Arial" panose="020B0604020202020204" pitchFamily="34" charset="0"/>
              </a:rPr>
              <a:t>Lorem ipsum </a:t>
            </a:r>
            <a:r>
              <a:rPr lang="en-GB" dirty="0" err="1">
                <a:solidFill>
                  <a:srgbClr val="011C67"/>
                </a:solidFill>
                <a:effectLst/>
                <a:latin typeface="Arial" panose="020B0604020202020204" pitchFamily="34" charset="0"/>
              </a:rPr>
              <a:t>dolor</a:t>
            </a:r>
            <a:r>
              <a:rPr lang="en-GB" dirty="0">
                <a:solidFill>
                  <a:srgbClr val="011C67"/>
                </a:solidFill>
                <a:effectLst/>
                <a:latin typeface="Arial" panose="020B0604020202020204" pitchFamily="34" charset="0"/>
              </a:rPr>
              <a:t> sit </a:t>
            </a:r>
            <a:r>
              <a:rPr lang="en-GB" dirty="0" err="1">
                <a:solidFill>
                  <a:srgbClr val="011C67"/>
                </a:solidFill>
                <a:effectLst/>
                <a:latin typeface="Arial" panose="020B0604020202020204" pitchFamily="34" charset="0"/>
              </a:rPr>
              <a:t>amet</a:t>
            </a:r>
            <a:endParaRPr lang="en-GB" dirty="0">
              <a:solidFill>
                <a:srgbClr val="011C67"/>
              </a:solidFill>
              <a:effectLst/>
              <a:latin typeface="Arial" panose="020B0604020202020204" pitchFamily="34" charset="0"/>
            </a:endParaRPr>
          </a:p>
        </p:txBody>
      </p:sp>
      <p:sp>
        <p:nvSpPr>
          <p:cNvPr id="27" name="Text Placeholder 14">
            <a:extLst>
              <a:ext uri="{FF2B5EF4-FFF2-40B4-BE49-F238E27FC236}">
                <a16:creationId xmlns:a16="http://schemas.microsoft.com/office/drawing/2014/main" id="{3DF3D1FC-03B8-E04D-9DA6-CDB5C487C44C}"/>
              </a:ext>
            </a:extLst>
          </p:cNvPr>
          <p:cNvSpPr>
            <a:spLocks noGrp="1"/>
          </p:cNvSpPr>
          <p:nvPr>
            <p:ph type="body" sz="quarter" idx="20" hasCustomPrompt="1"/>
          </p:nvPr>
        </p:nvSpPr>
        <p:spPr>
          <a:xfrm>
            <a:off x="6316246" y="4337926"/>
            <a:ext cx="3210526" cy="1685077"/>
          </a:xfrm>
          <a:prstGeom prst="rect">
            <a:avLst/>
          </a:prstGeom>
        </p:spPr>
        <p:txBody>
          <a:bodyPr wrap="square">
            <a:spAutoFit/>
          </a:bodyPr>
          <a:lstStyle>
            <a:lvl1pPr marL="0" indent="0">
              <a:buNone/>
              <a:defRPr sz="11500" b="1">
                <a:solidFill>
                  <a:schemeClr val="bg1"/>
                </a:solidFill>
              </a:defRPr>
            </a:lvl1pPr>
            <a:lvl2pPr>
              <a:defRPr sz="3600"/>
            </a:lvl2pPr>
            <a:lvl3pPr>
              <a:defRPr sz="3600"/>
            </a:lvl3pPr>
            <a:lvl4pPr>
              <a:defRPr sz="3600"/>
            </a:lvl4pPr>
            <a:lvl5pPr>
              <a:defRPr sz="3600"/>
            </a:lvl5pPr>
          </a:lstStyle>
          <a:p>
            <a:pPr lvl="0"/>
            <a:r>
              <a:rPr lang="en-US" dirty="0"/>
              <a:t>£2m</a:t>
            </a:r>
          </a:p>
        </p:txBody>
      </p:sp>
      <p:sp>
        <p:nvSpPr>
          <p:cNvPr id="28" name="Text Placeholder 25">
            <a:extLst>
              <a:ext uri="{FF2B5EF4-FFF2-40B4-BE49-F238E27FC236}">
                <a16:creationId xmlns:a16="http://schemas.microsoft.com/office/drawing/2014/main" id="{F4AE2FA4-A530-1540-800A-6A0ACFD551D4}"/>
              </a:ext>
            </a:extLst>
          </p:cNvPr>
          <p:cNvSpPr>
            <a:spLocks noGrp="1"/>
          </p:cNvSpPr>
          <p:nvPr>
            <p:ph type="body" sz="quarter" idx="21" hasCustomPrompt="1"/>
          </p:nvPr>
        </p:nvSpPr>
        <p:spPr>
          <a:xfrm>
            <a:off x="9526771" y="4633351"/>
            <a:ext cx="2242659" cy="1255728"/>
          </a:xfrm>
          <a:prstGeom prst="rect">
            <a:avLst/>
          </a:prstGeom>
        </p:spPr>
        <p:txBody>
          <a:bodyPr wrap="square">
            <a:spAutoFit/>
          </a:bodyPr>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1">
                <a:solidFill>
                  <a:schemeClr val="bg1"/>
                </a:solidFill>
              </a:defRPr>
            </a:lvl1pPr>
            <a:lvl2pPr marL="457200" indent="0">
              <a:buNone/>
              <a:defRPr sz="3000" b="1">
                <a:solidFill>
                  <a:schemeClr val="bg1"/>
                </a:solidFill>
              </a:defRPr>
            </a:lvl2pPr>
            <a:lvl3pPr marL="914400" indent="0">
              <a:buNone/>
              <a:defRPr sz="3000" b="1">
                <a:solidFill>
                  <a:schemeClr val="bg1"/>
                </a:solidFill>
              </a:defRPr>
            </a:lvl3pPr>
            <a:lvl4pPr marL="1371600" indent="0">
              <a:buFont typeface="Arial" panose="020B0604020202020204" pitchFamily="34" charset="0"/>
              <a:buNone/>
              <a:defRPr sz="3000" b="1">
                <a:solidFill>
                  <a:schemeClr val="bg1"/>
                </a:solidFill>
              </a:defRPr>
            </a:lvl4pPr>
            <a:lvl5pPr marL="1828800" indent="0">
              <a:buFont typeface="Arial" panose="020B0604020202020204" pitchFamily="34" charset="0"/>
              <a:buNone/>
              <a:defRPr sz="3000" b="1">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dirty="0"/>
              <a:t>Lorem ipsum dolor sit </a:t>
            </a:r>
            <a:r>
              <a:rPr lang="en-US" dirty="0" err="1"/>
              <a:t>amet</a:t>
            </a:r>
            <a:endParaRPr lang="en-US" dirty="0"/>
          </a:p>
        </p:txBody>
      </p:sp>
      <p:sp>
        <p:nvSpPr>
          <p:cNvPr id="19" name="Date Placeholder 2">
            <a:extLst>
              <a:ext uri="{FF2B5EF4-FFF2-40B4-BE49-F238E27FC236}">
                <a16:creationId xmlns:a16="http://schemas.microsoft.com/office/drawing/2014/main" id="{F5E29404-E355-8C40-B064-5EED9D5084BE}"/>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21" name="Footer Placeholder 3">
            <a:extLst>
              <a:ext uri="{FF2B5EF4-FFF2-40B4-BE49-F238E27FC236}">
                <a16:creationId xmlns:a16="http://schemas.microsoft.com/office/drawing/2014/main" id="{0DDCE267-4A5F-E145-8792-06BF12597399}"/>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4" name="Text Placeholder 6">
            <a:extLst>
              <a:ext uri="{FF2B5EF4-FFF2-40B4-BE49-F238E27FC236}">
                <a16:creationId xmlns:a16="http://schemas.microsoft.com/office/drawing/2014/main" id="{8880FF51-74C3-C140-A39F-F630B1448049}"/>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795205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mp; Text Grid Slide">
    <p:spTree>
      <p:nvGrpSpPr>
        <p:cNvPr id="1" name=""/>
        <p:cNvGrpSpPr/>
        <p:nvPr/>
      </p:nvGrpSpPr>
      <p:grpSpPr>
        <a:xfrm>
          <a:off x="0" y="0"/>
          <a:ext cx="0" cy="0"/>
          <a:chOff x="0" y="0"/>
          <a:chExt cx="0" cy="0"/>
        </a:xfrm>
      </p:grpSpPr>
      <p:sp>
        <p:nvSpPr>
          <p:cNvPr id="43" name="Picture Placeholder 16">
            <a:extLst>
              <a:ext uri="{FF2B5EF4-FFF2-40B4-BE49-F238E27FC236}">
                <a16:creationId xmlns:a16="http://schemas.microsoft.com/office/drawing/2014/main" id="{0963E11F-32F1-6544-8FF4-C1EF6F642B91}"/>
              </a:ext>
            </a:extLst>
          </p:cNvPr>
          <p:cNvSpPr>
            <a:spLocks noGrp="1"/>
          </p:cNvSpPr>
          <p:nvPr>
            <p:ph type="pic" sz="quarter" idx="15"/>
          </p:nvPr>
        </p:nvSpPr>
        <p:spPr>
          <a:xfrm>
            <a:off x="9753600" y="1018730"/>
            <a:ext cx="2438400" cy="2438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4" name="Picture Placeholder 16">
            <a:extLst>
              <a:ext uri="{FF2B5EF4-FFF2-40B4-BE49-F238E27FC236}">
                <a16:creationId xmlns:a16="http://schemas.microsoft.com/office/drawing/2014/main" id="{FF92A6B8-47C8-B244-9D3E-90F39EE69398}"/>
              </a:ext>
            </a:extLst>
          </p:cNvPr>
          <p:cNvSpPr>
            <a:spLocks noGrp="1"/>
          </p:cNvSpPr>
          <p:nvPr>
            <p:ph type="pic" sz="quarter" idx="16"/>
          </p:nvPr>
        </p:nvSpPr>
        <p:spPr>
          <a:xfrm>
            <a:off x="7315200" y="3450545"/>
            <a:ext cx="2438400" cy="24384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2" name="Picture Placeholder 16">
            <a:extLst>
              <a:ext uri="{FF2B5EF4-FFF2-40B4-BE49-F238E27FC236}">
                <a16:creationId xmlns:a16="http://schemas.microsoft.com/office/drawing/2014/main" id="{98C0DB2D-35D1-F142-B809-1833736CA623}"/>
              </a:ext>
            </a:extLst>
          </p:cNvPr>
          <p:cNvSpPr>
            <a:spLocks noGrp="1"/>
          </p:cNvSpPr>
          <p:nvPr>
            <p:ph type="pic" sz="quarter" idx="14"/>
          </p:nvPr>
        </p:nvSpPr>
        <p:spPr>
          <a:xfrm>
            <a:off x="4876800" y="1018730"/>
            <a:ext cx="2438400" cy="24384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45" name="Picture Placeholder 16">
            <a:extLst>
              <a:ext uri="{FF2B5EF4-FFF2-40B4-BE49-F238E27FC236}">
                <a16:creationId xmlns:a16="http://schemas.microsoft.com/office/drawing/2014/main" id="{5BBCD3E3-1554-B049-8AAF-DF0C933C46FA}"/>
              </a:ext>
            </a:extLst>
          </p:cNvPr>
          <p:cNvSpPr>
            <a:spLocks noGrp="1"/>
          </p:cNvSpPr>
          <p:nvPr>
            <p:ph type="pic" sz="quarter" idx="17"/>
          </p:nvPr>
        </p:nvSpPr>
        <p:spPr>
          <a:xfrm>
            <a:off x="2438400" y="3450545"/>
            <a:ext cx="2438400" cy="2438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17" name="Picture Placeholder 16">
            <a:extLst>
              <a:ext uri="{FF2B5EF4-FFF2-40B4-BE49-F238E27FC236}">
                <a16:creationId xmlns:a16="http://schemas.microsoft.com/office/drawing/2014/main" id="{CE0FFA53-4B53-0345-BD1D-3380331FADAF}"/>
              </a:ext>
            </a:extLst>
          </p:cNvPr>
          <p:cNvSpPr>
            <a:spLocks noGrp="1"/>
          </p:cNvSpPr>
          <p:nvPr>
            <p:ph type="pic" sz="quarter" idx="13"/>
          </p:nvPr>
        </p:nvSpPr>
        <p:spPr>
          <a:xfrm>
            <a:off x="0" y="1018730"/>
            <a:ext cx="2438400" cy="24384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anchor="ctr"/>
          <a:lstStyle>
            <a:lvl1pPr marL="0" indent="0" algn="ctr">
              <a:buNone/>
              <a:defRPr sz="2400"/>
            </a:lvl1pPr>
          </a:lstStyle>
          <a:p>
            <a:endParaRPr lang="en-US"/>
          </a:p>
        </p:txBody>
      </p:sp>
      <p:sp>
        <p:nvSpPr>
          <p:cNvPr id="53" name="Text Placeholder 47">
            <a:extLst>
              <a:ext uri="{FF2B5EF4-FFF2-40B4-BE49-F238E27FC236}">
                <a16:creationId xmlns:a16="http://schemas.microsoft.com/office/drawing/2014/main" id="{1D5925E4-B891-944B-91DC-A261A1D5FDE6}"/>
              </a:ext>
            </a:extLst>
          </p:cNvPr>
          <p:cNvSpPr>
            <a:spLocks noGrp="1"/>
          </p:cNvSpPr>
          <p:nvPr>
            <p:ph type="body" sz="quarter" idx="22"/>
          </p:nvPr>
        </p:nvSpPr>
        <p:spPr>
          <a:xfrm>
            <a:off x="9753600" y="3450545"/>
            <a:ext cx="2438400" cy="2438400"/>
          </a:xfrm>
          <a:prstGeom prst="rect">
            <a:avLst/>
          </a:prstGeom>
          <a:solidFill>
            <a:schemeClr val="accent1"/>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48" name="Text Placeholder 47">
            <a:extLst>
              <a:ext uri="{FF2B5EF4-FFF2-40B4-BE49-F238E27FC236}">
                <a16:creationId xmlns:a16="http://schemas.microsoft.com/office/drawing/2014/main" id="{BBB06489-33E6-1442-BC2F-397F1EC4EAB5}"/>
              </a:ext>
            </a:extLst>
          </p:cNvPr>
          <p:cNvSpPr>
            <a:spLocks noGrp="1"/>
          </p:cNvSpPr>
          <p:nvPr>
            <p:ph type="body" sz="quarter" idx="18"/>
          </p:nvPr>
        </p:nvSpPr>
        <p:spPr>
          <a:xfrm>
            <a:off x="0" y="3450545"/>
            <a:ext cx="2438400" cy="2438400"/>
          </a:xfrm>
          <a:prstGeom prst="rect">
            <a:avLst/>
          </a:prstGeom>
          <a:solidFill>
            <a:schemeClr val="accent5"/>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0" name="Text Placeholder 47">
            <a:extLst>
              <a:ext uri="{FF2B5EF4-FFF2-40B4-BE49-F238E27FC236}">
                <a16:creationId xmlns:a16="http://schemas.microsoft.com/office/drawing/2014/main" id="{7C62DAF7-D2F9-5D47-AB79-7712B92267C1}"/>
              </a:ext>
            </a:extLst>
          </p:cNvPr>
          <p:cNvSpPr>
            <a:spLocks noGrp="1"/>
          </p:cNvSpPr>
          <p:nvPr>
            <p:ph type="body" sz="quarter" idx="19"/>
          </p:nvPr>
        </p:nvSpPr>
        <p:spPr>
          <a:xfrm>
            <a:off x="2438400" y="1018730"/>
            <a:ext cx="2438400" cy="2438400"/>
          </a:xfrm>
          <a:prstGeom prst="rect">
            <a:avLst/>
          </a:prstGeom>
          <a:solidFill>
            <a:schemeClr val="accent4"/>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1" name="Text Placeholder 47">
            <a:extLst>
              <a:ext uri="{FF2B5EF4-FFF2-40B4-BE49-F238E27FC236}">
                <a16:creationId xmlns:a16="http://schemas.microsoft.com/office/drawing/2014/main" id="{887255BA-4BF0-E844-8BE7-3D125B568E2A}"/>
              </a:ext>
            </a:extLst>
          </p:cNvPr>
          <p:cNvSpPr>
            <a:spLocks noGrp="1"/>
          </p:cNvSpPr>
          <p:nvPr>
            <p:ph type="body" sz="quarter" idx="20"/>
          </p:nvPr>
        </p:nvSpPr>
        <p:spPr>
          <a:xfrm>
            <a:off x="4876800" y="3450545"/>
            <a:ext cx="2438400" cy="2438400"/>
          </a:xfrm>
          <a:prstGeom prst="rect">
            <a:avLst/>
          </a:prstGeom>
          <a:solidFill>
            <a:schemeClr val="accent3"/>
          </a:solidFill>
        </p:spPr>
        <p:txBody>
          <a:bodyPr lIns="180000" tIns="180000" rIns="180000" bIns="180000"/>
          <a:lstStyle>
            <a:lvl1pPr marL="0" indent="0">
              <a:buNone/>
              <a:defRPr sz="2000">
                <a:solidFill>
                  <a:schemeClr val="bg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52" name="Text Placeholder 47">
            <a:extLst>
              <a:ext uri="{FF2B5EF4-FFF2-40B4-BE49-F238E27FC236}">
                <a16:creationId xmlns:a16="http://schemas.microsoft.com/office/drawing/2014/main" id="{FAC8937D-B337-F944-8F1C-14A4768CD593}"/>
              </a:ext>
            </a:extLst>
          </p:cNvPr>
          <p:cNvSpPr>
            <a:spLocks noGrp="1"/>
          </p:cNvSpPr>
          <p:nvPr>
            <p:ph type="body" sz="quarter" idx="21"/>
          </p:nvPr>
        </p:nvSpPr>
        <p:spPr>
          <a:xfrm>
            <a:off x="7315200" y="1018730"/>
            <a:ext cx="2438400" cy="2438400"/>
          </a:xfrm>
          <a:prstGeom prst="rect">
            <a:avLst/>
          </a:prstGeom>
          <a:solidFill>
            <a:schemeClr val="accent2"/>
          </a:solidFill>
        </p:spPr>
        <p:txBody>
          <a:bodyPr lIns="180000" tIns="180000" rIns="180000" bIns="180000"/>
          <a:lstStyle>
            <a:lvl1pPr marL="0" indent="0">
              <a:buNone/>
              <a:defRPr sz="2000">
                <a:solidFill>
                  <a:schemeClr val="tx1"/>
                </a:solidFill>
              </a:defRPr>
            </a:lvl1pPr>
            <a:lvl2pPr>
              <a:defRPr sz="2000"/>
            </a:lvl2pPr>
            <a:lvl3pPr>
              <a:defRPr sz="2000"/>
            </a:lvl3pPr>
            <a:lvl4pPr>
              <a:defRPr sz="2000"/>
            </a:lvl4pPr>
            <a:lvl5pPr>
              <a:defRPr sz="2000"/>
            </a:lvl5pPr>
          </a:lstStyle>
          <a:p>
            <a:pPr lvl="0"/>
            <a:r>
              <a:rPr lang="en-US" dirty="0"/>
              <a:t>Click to edit Master text styles</a:t>
            </a:r>
          </a:p>
        </p:txBody>
      </p:sp>
      <p:sp>
        <p:nvSpPr>
          <p:cNvPr id="23" name="Date Placeholder 2">
            <a:extLst>
              <a:ext uri="{FF2B5EF4-FFF2-40B4-BE49-F238E27FC236}">
                <a16:creationId xmlns:a16="http://schemas.microsoft.com/office/drawing/2014/main" id="{8C5D4842-7C0F-EC46-A474-5DF0CEC9CED8}"/>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07 November 2025</a:t>
            </a:fld>
            <a:endParaRPr lang="en-GB" dirty="0"/>
          </a:p>
        </p:txBody>
      </p:sp>
      <p:sp>
        <p:nvSpPr>
          <p:cNvPr id="24" name="Footer Placeholder 3">
            <a:extLst>
              <a:ext uri="{FF2B5EF4-FFF2-40B4-BE49-F238E27FC236}">
                <a16:creationId xmlns:a16="http://schemas.microsoft.com/office/drawing/2014/main" id="{84666CE4-75BF-B34F-8276-FC5F1A57F120}"/>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25" name="Text Placeholder 6">
            <a:extLst>
              <a:ext uri="{FF2B5EF4-FFF2-40B4-BE49-F238E27FC236}">
                <a16:creationId xmlns:a16="http://schemas.microsoft.com/office/drawing/2014/main" id="{FAD10673-0692-CB4F-8CF7-113E83741640}"/>
              </a:ext>
            </a:extLst>
          </p:cNvPr>
          <p:cNvSpPr>
            <a:spLocks noGrp="1"/>
          </p:cNvSpPr>
          <p:nvPr>
            <p:ph type="body" sz="quarter" idx="23"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301810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mp; Image Slide">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478D9FEA-DB2B-6A45-97A4-F6B0D4E2E4A5}"/>
              </a:ext>
            </a:extLst>
          </p:cNvPr>
          <p:cNvSpPr>
            <a:spLocks noGrp="1"/>
          </p:cNvSpPr>
          <p:nvPr>
            <p:ph type="dt" sz="half" idx="10"/>
          </p:nvPr>
        </p:nvSpPr>
        <p:spPr>
          <a:xfrm>
            <a:off x="479375" y="6356350"/>
            <a:ext cx="1613716" cy="365125"/>
          </a:xfrm>
          <a:prstGeom prst="rect">
            <a:avLst/>
          </a:prstGeom>
        </p:spPr>
        <p:txBody>
          <a:bodyPr/>
          <a:lstStyle/>
          <a:p>
            <a:endParaRPr lang="en-GB" dirty="0"/>
          </a:p>
        </p:txBody>
      </p:sp>
      <p:sp>
        <p:nvSpPr>
          <p:cNvPr id="18" name="Footer Placeholder 3">
            <a:extLst>
              <a:ext uri="{FF2B5EF4-FFF2-40B4-BE49-F238E27FC236}">
                <a16:creationId xmlns:a16="http://schemas.microsoft.com/office/drawing/2014/main" id="{68816193-F97B-4A43-B903-C799F573E1C7}"/>
              </a:ext>
            </a:extLst>
          </p:cNvPr>
          <p:cNvSpPr>
            <a:spLocks noGrp="1"/>
          </p:cNvSpPr>
          <p:nvPr>
            <p:ph type="ftr" sz="quarter" idx="11"/>
          </p:nvPr>
        </p:nvSpPr>
        <p:spPr>
          <a:xfrm>
            <a:off x="2344804" y="6356350"/>
            <a:ext cx="3469252" cy="365125"/>
          </a:xfrm>
        </p:spPr>
        <p:txBody>
          <a:bodyPr/>
          <a:lstStyle>
            <a:lvl1pPr algn="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DE47A69B-7B76-B441-995B-5AF421342390}"/>
              </a:ext>
            </a:extLst>
          </p:cNvPr>
          <p:cNvSpPr>
            <a:spLocks noGrp="1"/>
          </p:cNvSpPr>
          <p:nvPr>
            <p:ph type="body" sz="quarter" idx="18" hasCustomPrompt="1"/>
          </p:nvPr>
        </p:nvSpPr>
        <p:spPr>
          <a:xfrm>
            <a:off x="221945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3494867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mp; Image Slide Dark">
    <p:bg>
      <p:bgPr>
        <a:solidFill>
          <a:schemeClr val="accent5"/>
        </a:solidFill>
        <a:effectLst/>
      </p:bgPr>
    </p:bg>
    <p:spTree>
      <p:nvGrpSpPr>
        <p:cNvPr id="1" name=""/>
        <p:cNvGrpSpPr/>
        <p:nvPr/>
      </p:nvGrpSpPr>
      <p:grpSpPr>
        <a:xfrm>
          <a:off x="0" y="0"/>
          <a:ext cx="0" cy="0"/>
          <a:chOff x="0" y="0"/>
          <a:chExt cx="0" cy="0"/>
        </a:xfrm>
      </p:grpSpPr>
      <p:pic>
        <p:nvPicPr>
          <p:cNvPr id="17" name="Picture 16" descr="A group of people standing in front of a building&#10;&#10;Description automatically generated">
            <a:extLst>
              <a:ext uri="{FF2B5EF4-FFF2-40B4-BE49-F238E27FC236}">
                <a16:creationId xmlns:a16="http://schemas.microsoft.com/office/drawing/2014/main" id="{AD3390C2-6273-9244-A9F3-90837D6D6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5653" y="924978"/>
            <a:ext cx="6086347" cy="5933022"/>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6096000" y="1029589"/>
            <a:ext cx="6096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23" name="Text Placeholder 12">
            <a:extLst>
              <a:ext uri="{FF2B5EF4-FFF2-40B4-BE49-F238E27FC236}">
                <a16:creationId xmlns:a16="http://schemas.microsoft.com/office/drawing/2014/main" id="{E3763FFE-87B6-D04C-8D15-AC31B471D13B}"/>
              </a:ext>
            </a:extLst>
          </p:cNvPr>
          <p:cNvSpPr>
            <a:spLocks noGrp="1"/>
          </p:cNvSpPr>
          <p:nvPr>
            <p:ph type="body" sz="quarter" idx="17" hasCustomPrompt="1"/>
          </p:nvPr>
        </p:nvSpPr>
        <p:spPr>
          <a:xfrm>
            <a:off x="6115178" y="4895151"/>
            <a:ext cx="6076822"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sp>
        <p:nvSpPr>
          <p:cNvPr id="7" name="Content Placeholder 6"/>
          <p:cNvSpPr>
            <a:spLocks noGrp="1"/>
          </p:cNvSpPr>
          <p:nvPr>
            <p:ph sz="quarter" idx="13" hasCustomPrompt="1"/>
          </p:nvPr>
        </p:nvSpPr>
        <p:spPr>
          <a:xfrm>
            <a:off x="479377" y="2133603"/>
            <a:ext cx="5197519" cy="3746498"/>
          </a:xfrm>
          <a:prstGeom prst="rect">
            <a:avLst/>
          </a:prstGeom>
        </p:spPr>
        <p:txBody>
          <a:bodyPr/>
          <a:lstStyle>
            <a:lvl1pPr>
              <a:buClr>
                <a:schemeClr val="accent1"/>
              </a:buClr>
              <a:defRPr lang="en-GB" sz="2800" smtClean="0">
                <a:solidFill>
                  <a:schemeClr val="bg1"/>
                </a:solidFill>
                <a:effectLst/>
              </a:defRPr>
            </a:lvl1pPr>
            <a:lvl2pPr>
              <a:buClr>
                <a:schemeClr val="accent1"/>
              </a:buClr>
              <a:defRPr sz="2800">
                <a:solidFill>
                  <a:schemeClr val="bg1"/>
                </a:solidFill>
              </a:defRPr>
            </a:lvl2pPr>
            <a:lvl3pPr>
              <a:buClr>
                <a:schemeClr val="accent1"/>
              </a:buClr>
              <a:defRPr sz="2800">
                <a:solidFill>
                  <a:schemeClr val="bg1"/>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5197519" cy="627765"/>
          </a:xfrm>
          <a:prstGeom prst="rect">
            <a:avLst/>
          </a:prstGeom>
        </p:spPr>
        <p:txBody>
          <a:bodyPr>
            <a:noAutofit/>
          </a:bodyPr>
          <a:lstStyle>
            <a:lvl1pPr marL="0" indent="0">
              <a:buNone/>
              <a:defRPr sz="2800" b="1">
                <a:solidFill>
                  <a:schemeClr val="bg1"/>
                </a:solidFill>
              </a:defRPr>
            </a:lvl1pPr>
            <a:lvl2pPr>
              <a:defRPr sz="1400"/>
            </a:lvl2pPr>
            <a:lvl3pPr>
              <a:defRPr sz="1400"/>
            </a:lvl3pPr>
            <a:lvl4pPr>
              <a:defRPr sz="1400"/>
            </a:lvl4pPr>
            <a:lvl5pPr>
              <a:defRPr sz="1400"/>
            </a:lvl5pPr>
          </a:lstStyle>
          <a:p>
            <a:pPr lvl="0"/>
            <a:r>
              <a:rPr lang="en-US" dirty="0"/>
              <a:t>Subtitle</a:t>
            </a:r>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6" name="Date Placeholder 2">
            <a:extLst>
              <a:ext uri="{FF2B5EF4-FFF2-40B4-BE49-F238E27FC236}">
                <a16:creationId xmlns:a16="http://schemas.microsoft.com/office/drawing/2014/main" id="{2829581F-89A7-2F45-AEDF-13BBA609D001}"/>
              </a:ext>
            </a:extLst>
          </p:cNvPr>
          <p:cNvSpPr>
            <a:spLocks noGrp="1"/>
          </p:cNvSpPr>
          <p:nvPr>
            <p:ph type="dt" sz="half" idx="10"/>
          </p:nvPr>
        </p:nvSpPr>
        <p:spPr>
          <a:xfrm>
            <a:off x="479375" y="6356350"/>
            <a:ext cx="1613716" cy="365125"/>
          </a:xfrm>
          <a:prstGeom prst="rect">
            <a:avLst/>
          </a:prstGeom>
        </p:spPr>
        <p:txBody>
          <a:bodyPr/>
          <a:lstStyle>
            <a:lvl1pPr>
              <a:defRPr>
                <a:solidFill>
                  <a:schemeClr val="bg1"/>
                </a:solidFill>
              </a:defRPr>
            </a:lvl1pPr>
          </a:lstStyle>
          <a:p>
            <a:endParaRPr lang="en-GB" dirty="0"/>
          </a:p>
        </p:txBody>
      </p:sp>
      <p:sp>
        <p:nvSpPr>
          <p:cNvPr id="18" name="Footer Placeholder 3">
            <a:extLst>
              <a:ext uri="{FF2B5EF4-FFF2-40B4-BE49-F238E27FC236}">
                <a16:creationId xmlns:a16="http://schemas.microsoft.com/office/drawing/2014/main" id="{D90419B6-7C51-714B-B9AF-5A83311100C1}"/>
              </a:ext>
            </a:extLst>
          </p:cNvPr>
          <p:cNvSpPr>
            <a:spLocks noGrp="1"/>
          </p:cNvSpPr>
          <p:nvPr>
            <p:ph type="ftr" sz="quarter" idx="11"/>
          </p:nvPr>
        </p:nvSpPr>
        <p:spPr>
          <a:xfrm>
            <a:off x="2344804" y="6356350"/>
            <a:ext cx="3469252" cy="365125"/>
          </a:xfrm>
        </p:spPr>
        <p:txBody>
          <a:bodyPr/>
          <a:lstStyle>
            <a:lvl1pPr algn="l">
              <a:defRPr>
                <a:solidFill>
                  <a:schemeClr val="bg1"/>
                </a:solidFill>
              </a:defRPr>
            </a:lvl1pPr>
          </a:lstStyle>
          <a:p>
            <a:r>
              <a:rPr lang="en-GB"/>
              <a:t>Name, Department</a:t>
            </a:r>
            <a:endParaRPr lang="en-GB" dirty="0"/>
          </a:p>
        </p:txBody>
      </p:sp>
      <p:sp>
        <p:nvSpPr>
          <p:cNvPr id="22" name="Text Placeholder 6">
            <a:extLst>
              <a:ext uri="{FF2B5EF4-FFF2-40B4-BE49-F238E27FC236}">
                <a16:creationId xmlns:a16="http://schemas.microsoft.com/office/drawing/2014/main" id="{F403D8CA-B469-274B-A619-DD30F98BF647}"/>
              </a:ext>
            </a:extLst>
          </p:cNvPr>
          <p:cNvSpPr>
            <a:spLocks noGrp="1"/>
          </p:cNvSpPr>
          <p:nvPr>
            <p:ph type="body" sz="quarter" idx="18" hasCustomPrompt="1"/>
          </p:nvPr>
        </p:nvSpPr>
        <p:spPr>
          <a:xfrm>
            <a:off x="2219451" y="6356350"/>
            <a:ext cx="10800" cy="365125"/>
          </a:xfrm>
          <a:prstGeom prst="rect">
            <a:avLst/>
          </a:prstGeom>
          <a:solidFill>
            <a:schemeClr val="accent1"/>
          </a:solidFill>
          <a:ln>
            <a:noFill/>
          </a:ln>
        </p:spPr>
        <p:txBody>
          <a:bodyPr/>
          <a:lstStyle>
            <a:lvl1pPr marL="0" indent="0">
              <a:buNone/>
              <a:defRPr>
                <a:solidFill>
                  <a:schemeClr val="bg1"/>
                </a:solidFill>
              </a:defRPr>
            </a:lvl1pPr>
          </a:lstStyle>
          <a:p>
            <a:pPr lvl="0"/>
            <a:r>
              <a:rPr lang="en-US" dirty="0"/>
              <a:t> </a:t>
            </a:r>
          </a:p>
        </p:txBody>
      </p:sp>
    </p:spTree>
    <p:extLst>
      <p:ext uri="{BB962C8B-B14F-4D97-AF65-F5344CB8AC3E}">
        <p14:creationId xmlns:p14="http://schemas.microsoft.com/office/powerpoint/2010/main" val="2229820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age Image Slide">
    <p:spTree>
      <p:nvGrpSpPr>
        <p:cNvPr id="1" name=""/>
        <p:cNvGrpSpPr/>
        <p:nvPr/>
      </p:nvGrpSpPr>
      <p:grpSpPr>
        <a:xfrm>
          <a:off x="0" y="0"/>
          <a:ext cx="0" cy="0"/>
          <a:chOff x="0" y="0"/>
          <a:chExt cx="0" cy="0"/>
        </a:xfrm>
      </p:grpSpPr>
      <p:pic>
        <p:nvPicPr>
          <p:cNvPr id="11" name="Picture 10" descr="A group of people posing for the camera&#10;&#10;Description automatically generated">
            <a:extLst>
              <a:ext uri="{FF2B5EF4-FFF2-40B4-BE49-F238E27FC236}">
                <a16:creationId xmlns:a16="http://schemas.microsoft.com/office/drawing/2014/main" id="{18CD7C8D-4EBF-E54E-8157-B82F50C780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2539"/>
          </a:xfrm>
          <a:prstGeom prst="rect">
            <a:avLst/>
          </a:prstGeom>
        </p:spPr>
      </p:pic>
      <p:sp>
        <p:nvSpPr>
          <p:cNvPr id="19" name="Picture Placeholder 18">
            <a:extLst>
              <a:ext uri="{FF2B5EF4-FFF2-40B4-BE49-F238E27FC236}">
                <a16:creationId xmlns:a16="http://schemas.microsoft.com/office/drawing/2014/main" id="{E0CE78B1-0A9D-D049-8709-9CE32BD9D2A6}"/>
              </a:ext>
            </a:extLst>
          </p:cNvPr>
          <p:cNvSpPr>
            <a:spLocks noGrp="1"/>
          </p:cNvSpPr>
          <p:nvPr>
            <p:ph type="pic" sz="quarter" idx="16"/>
          </p:nvPr>
        </p:nvSpPr>
        <p:spPr>
          <a:xfrm>
            <a:off x="0" y="1030288"/>
            <a:ext cx="12192000" cy="5827712"/>
          </a:xfrm>
          <a:prstGeom prst="rect">
            <a:avLst/>
          </a:prstGeom>
        </p:spPr>
        <p:txBody>
          <a:bodyPr anchor="ctr">
            <a:normAutofit/>
          </a:bodyPr>
          <a:lstStyle>
            <a:lvl1pPr marL="0" indent="0" algn="ctr">
              <a:buNone/>
              <a:defRPr sz="2800">
                <a:solidFill>
                  <a:schemeClr val="bg1"/>
                </a:solidFill>
              </a:defRPr>
            </a:lvl1pPr>
          </a:lstStyle>
          <a:p>
            <a:endParaRPr lang="en-US" dirty="0"/>
          </a:p>
        </p:txBody>
      </p:sp>
      <p:sp>
        <p:nvSpPr>
          <p:cNvPr id="13" name="Text Placeholder 12">
            <a:extLst>
              <a:ext uri="{FF2B5EF4-FFF2-40B4-BE49-F238E27FC236}">
                <a16:creationId xmlns:a16="http://schemas.microsoft.com/office/drawing/2014/main" id="{B347CCA2-0399-254E-ACFE-E5730EC8E4FA}"/>
              </a:ext>
            </a:extLst>
          </p:cNvPr>
          <p:cNvSpPr>
            <a:spLocks noGrp="1"/>
          </p:cNvSpPr>
          <p:nvPr>
            <p:ph type="body" sz="quarter" idx="17" hasCustomPrompt="1"/>
          </p:nvPr>
        </p:nvSpPr>
        <p:spPr>
          <a:xfrm>
            <a:off x="0" y="4895850"/>
            <a:ext cx="12192000" cy="1962150"/>
          </a:xfrm>
          <a:prstGeom prst="rect">
            <a:avLst/>
          </a:prstGeom>
          <a:gradFill>
            <a:gsLst>
              <a:gs pos="0">
                <a:schemeClr val="accent5">
                  <a:alpha val="0"/>
                </a:schemeClr>
              </a:gs>
              <a:gs pos="100000">
                <a:schemeClr val="accent5">
                  <a:alpha val="50000"/>
                </a:schemeClr>
              </a:gs>
            </a:gsLst>
            <a:lin ang="5400000" scaled="1"/>
          </a:gradFill>
        </p:spPr>
        <p:txBody>
          <a:bodyPr>
            <a:normAutofit/>
          </a:bodyPr>
          <a:lstStyle>
            <a:lvl1pPr marL="0" indent="0">
              <a:buNone/>
              <a:defRPr sz="1000"/>
            </a:lvl1pPr>
            <a:lvl2pPr>
              <a:defRPr sz="1000"/>
            </a:lvl2pPr>
            <a:lvl3pPr>
              <a:defRPr sz="1000"/>
            </a:lvl3pPr>
            <a:lvl4pPr>
              <a:defRPr sz="1000"/>
            </a:lvl4pPr>
            <a:lvl5pPr>
              <a:defRPr sz="1000"/>
            </a:lvl5pPr>
          </a:lstStyle>
          <a:p>
            <a:pPr lvl="0"/>
            <a:r>
              <a:rPr lang="en-US" dirty="0"/>
              <a:t> </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5" name="Slide Number Placeholder 4"/>
          <p:cNvSpPr>
            <a:spLocks noGrp="1"/>
          </p:cNvSpPr>
          <p:nvPr>
            <p:ph type="sldNum" sz="quarter" idx="12"/>
          </p:nvPr>
        </p:nvSpPr>
        <p:spPr>
          <a:xfrm>
            <a:off x="8828967" y="6356350"/>
            <a:ext cx="2908107" cy="365125"/>
          </a:xfrm>
        </p:spPr>
        <p:txBody>
          <a:bodyPr/>
          <a:lstStyle>
            <a:lvl1pPr>
              <a:defRPr>
                <a:solidFill>
                  <a:schemeClr val="bg1"/>
                </a:solidFill>
              </a:defRPr>
            </a:lvl1pPr>
          </a:lstStyle>
          <a:p>
            <a:fld id="{CBBF530E-1875-46E6-901C-76683197A1B3}" type="slidenum">
              <a:rPr lang="en-GB" smtClean="0"/>
              <a:pPr/>
              <a:t>‹#›</a:t>
            </a:fld>
            <a:endParaRPr lang="en-GB" dirty="0"/>
          </a:p>
        </p:txBody>
      </p:sp>
      <p:sp>
        <p:nvSpPr>
          <p:cNvPr id="21" name="Rectangle 20">
            <a:extLst>
              <a:ext uri="{FF2B5EF4-FFF2-40B4-BE49-F238E27FC236}">
                <a16:creationId xmlns:a16="http://schemas.microsoft.com/office/drawing/2014/main" id="{71990D2C-E643-0846-B649-81EC000B6937}"/>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Drag and drop an image onto this slide or click the picture icon to select an image. You can find our </a:t>
            </a:r>
            <a:r>
              <a:rPr lang="en-US" sz="1600" dirty="0" err="1">
                <a:solidFill>
                  <a:schemeClr val="tx2"/>
                </a:solidFill>
              </a:rPr>
              <a:t>imagebank</a:t>
            </a:r>
            <a:r>
              <a:rPr lang="en-US" sz="1600" dirty="0">
                <a:solidFill>
                  <a:schemeClr val="tx2"/>
                </a:solidFill>
              </a:rPr>
              <a:t> here:</a:t>
            </a:r>
          </a:p>
          <a:p>
            <a:pPr algn="l"/>
            <a:r>
              <a:rPr lang="en-US" sz="1600" dirty="0" err="1">
                <a:solidFill>
                  <a:schemeClr val="tx2"/>
                </a:solidFill>
                <a:hlinkClick r:id="rId4"/>
              </a:rPr>
              <a:t>www.nottingham.ac.uk</a:t>
            </a:r>
            <a:r>
              <a:rPr lang="en-US" sz="1600" dirty="0">
                <a:solidFill>
                  <a:schemeClr val="tx2"/>
                </a:solidFill>
                <a:hlinkClick r:id="rId4"/>
              </a:rPr>
              <a:t>/</a:t>
            </a:r>
            <a:r>
              <a:rPr lang="en-US" sz="1600" dirty="0" err="1">
                <a:solidFill>
                  <a:schemeClr val="tx2"/>
                </a:solidFill>
                <a:hlinkClick r:id="rId4"/>
              </a:rPr>
              <a:t>imagebank</a:t>
            </a:r>
            <a:r>
              <a:rPr lang="en-US" sz="1600" dirty="0">
                <a:solidFill>
                  <a:schemeClr val="tx2"/>
                </a:solidFill>
                <a:hlinkClick r:id="rId4"/>
              </a:rPr>
              <a:t> </a:t>
            </a:r>
            <a:endParaRPr lang="en-US" sz="1600" dirty="0">
              <a:solidFill>
                <a:schemeClr val="tx2"/>
              </a:solidFill>
            </a:endParaRPr>
          </a:p>
        </p:txBody>
      </p:sp>
      <p:sp>
        <p:nvSpPr>
          <p:cNvPr id="17" name="Date Placeholder 2">
            <a:extLst>
              <a:ext uri="{FF2B5EF4-FFF2-40B4-BE49-F238E27FC236}">
                <a16:creationId xmlns:a16="http://schemas.microsoft.com/office/drawing/2014/main" id="{71412D12-3864-394B-985D-3364B1646D30}"/>
              </a:ext>
            </a:extLst>
          </p:cNvPr>
          <p:cNvSpPr>
            <a:spLocks noGrp="1"/>
          </p:cNvSpPr>
          <p:nvPr>
            <p:ph type="dt" sz="half" idx="10"/>
          </p:nvPr>
        </p:nvSpPr>
        <p:spPr>
          <a:xfrm>
            <a:off x="479375" y="6356350"/>
            <a:ext cx="1486993" cy="365125"/>
          </a:xfrm>
          <a:prstGeom prst="rect">
            <a:avLst/>
          </a:prstGeom>
        </p:spPr>
        <p:txBody>
          <a:bodyPr/>
          <a:lstStyle>
            <a:lvl1pPr>
              <a:defRPr>
                <a:solidFill>
                  <a:schemeClr val="bg1"/>
                </a:solidFill>
              </a:defRPr>
            </a:lvl1pPr>
          </a:lstStyle>
          <a:p>
            <a:fld id="{285EAF73-EE3C-41B7-AE89-4A15C844158B}" type="datetime4">
              <a:rPr lang="en-GB" smtClean="0"/>
              <a:pPr/>
              <a:t>07 November 2025</a:t>
            </a:fld>
            <a:endParaRPr lang="en-GB" dirty="0"/>
          </a:p>
        </p:txBody>
      </p:sp>
      <p:sp>
        <p:nvSpPr>
          <p:cNvPr id="18" name="Footer Placeholder 3">
            <a:extLst>
              <a:ext uri="{FF2B5EF4-FFF2-40B4-BE49-F238E27FC236}">
                <a16:creationId xmlns:a16="http://schemas.microsoft.com/office/drawing/2014/main" id="{89377BC7-EA60-2841-8608-D79A7C3B71EB}"/>
              </a:ext>
            </a:extLst>
          </p:cNvPr>
          <p:cNvSpPr>
            <a:spLocks noGrp="1"/>
          </p:cNvSpPr>
          <p:nvPr>
            <p:ph type="ftr" sz="quarter" idx="11"/>
          </p:nvPr>
        </p:nvSpPr>
        <p:spPr>
          <a:xfrm>
            <a:off x="2207644" y="6356350"/>
            <a:ext cx="3469252" cy="365125"/>
          </a:xfrm>
        </p:spPr>
        <p:txBody>
          <a:bodyPr/>
          <a:lstStyle>
            <a:lvl1pPr algn="l">
              <a:defRPr>
                <a:solidFill>
                  <a:schemeClr val="bg1"/>
                </a:solidFill>
              </a:defRPr>
            </a:lvl1pPr>
          </a:lstStyle>
          <a:p>
            <a:r>
              <a:rPr lang="en-GB"/>
              <a:t>Name, Department</a:t>
            </a:r>
            <a:endParaRPr lang="en-GB" dirty="0"/>
          </a:p>
        </p:txBody>
      </p:sp>
      <p:sp>
        <p:nvSpPr>
          <p:cNvPr id="20" name="Text Placeholder 6">
            <a:extLst>
              <a:ext uri="{FF2B5EF4-FFF2-40B4-BE49-F238E27FC236}">
                <a16:creationId xmlns:a16="http://schemas.microsoft.com/office/drawing/2014/main" id="{77ECF5E4-B74A-FB48-B872-16F3292CF9EA}"/>
              </a:ext>
            </a:extLst>
          </p:cNvPr>
          <p:cNvSpPr>
            <a:spLocks noGrp="1"/>
          </p:cNvSpPr>
          <p:nvPr>
            <p:ph type="body" sz="quarter" idx="18" hasCustomPrompt="1"/>
          </p:nvPr>
        </p:nvSpPr>
        <p:spPr>
          <a:xfrm>
            <a:off x="2082291" y="6356350"/>
            <a:ext cx="10800" cy="365125"/>
          </a:xfrm>
          <a:prstGeom prst="rect">
            <a:avLst/>
          </a:prstGeom>
          <a:solidFill>
            <a:schemeClr val="bg1"/>
          </a:solidFill>
          <a:ln>
            <a:no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68702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542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with Castle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FCAE9-B754-8C4D-B7F9-C051D54669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spTree>
    <p:extLst>
      <p:ext uri="{BB962C8B-B14F-4D97-AF65-F5344CB8AC3E}">
        <p14:creationId xmlns:p14="http://schemas.microsoft.com/office/powerpoint/2010/main" val="65351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a:alphaModFix amt="40000"/>
            </a:blip>
            <a:srcRect/>
            <a:stretch>
              <a:fillRect l="-20940" t="-1372" b="-228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dirty="0"/>
              <a:t>Click to edit Master title</a:t>
            </a:r>
            <a:endParaRPr lang="en-GB" dirty="0"/>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dirty="0"/>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7150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7EDC40-08B7-C54D-9A16-7B5D3FDD4F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4" name="Title 1">
            <a:extLst>
              <a:ext uri="{FF2B5EF4-FFF2-40B4-BE49-F238E27FC236}">
                <a16:creationId xmlns:a16="http://schemas.microsoft.com/office/drawing/2014/main" id="{47483873-86BD-454E-AF6E-E4D2764B65F0}"/>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406240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07C01-E6FE-374C-80D0-F5676A0E071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9" name="Title 1">
            <a:extLst>
              <a:ext uri="{FF2B5EF4-FFF2-40B4-BE49-F238E27FC236}">
                <a16:creationId xmlns:a16="http://schemas.microsoft.com/office/drawing/2014/main" id="{3C67C3C0-F69E-E643-A32B-61F2F310AA47}"/>
              </a:ext>
            </a:extLst>
          </p:cNvPr>
          <p:cNvSpPr>
            <a:spLocks noGrp="1"/>
          </p:cNvSpPr>
          <p:nvPr>
            <p:ph type="ctrTitle" hasCustomPrompt="1"/>
          </p:nvPr>
        </p:nvSpPr>
        <p:spPr>
          <a:xfrm>
            <a:off x="3776719" y="1123805"/>
            <a:ext cx="4629834" cy="4610390"/>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End slide</a:t>
            </a:r>
            <a:br>
              <a:rPr lang="en-US" dirty="0"/>
            </a:br>
            <a:r>
              <a:rPr lang="en-US" dirty="0"/>
              <a:t>questions?</a:t>
            </a:r>
            <a:endParaRPr lang="en-GB" dirty="0"/>
          </a:p>
        </p:txBody>
      </p:sp>
    </p:spTree>
    <p:extLst>
      <p:ext uri="{BB962C8B-B14F-4D97-AF65-F5344CB8AC3E}">
        <p14:creationId xmlns:p14="http://schemas.microsoft.com/office/powerpoint/2010/main" val="3419348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mplat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sp>
        <p:nvSpPr>
          <p:cNvPr id="7" name="Content Placeholder 6"/>
          <p:cNvSpPr>
            <a:spLocks noGrp="1"/>
          </p:cNvSpPr>
          <p:nvPr>
            <p:ph sz="quarter" idx="13" hasCustomPrompt="1"/>
          </p:nvPr>
        </p:nvSpPr>
        <p:spPr>
          <a:xfrm>
            <a:off x="479376" y="2133603"/>
            <a:ext cx="11257699" cy="3746498"/>
          </a:xfrm>
          <a:prstGeom prst="rect">
            <a:avLst/>
          </a:prstGeom>
        </p:spPr>
        <p:txBody>
          <a:bodyPr/>
          <a:lstStyle>
            <a:lvl1pPr>
              <a:buClr>
                <a:schemeClr val="accent3"/>
              </a:buClr>
              <a:defRPr lang="en-GB" sz="2800" smtClean="0">
                <a:solidFill>
                  <a:schemeClr val="tx2"/>
                </a:solidFill>
                <a:effectLst/>
              </a:defRPr>
            </a:lvl1pPr>
            <a:lvl2pPr>
              <a:buClr>
                <a:schemeClr val="accent3"/>
              </a:buClr>
              <a:defRPr sz="2800">
                <a:solidFill>
                  <a:schemeClr val="tx2"/>
                </a:solidFill>
              </a:defRPr>
            </a:lvl2pPr>
            <a:lvl3pPr>
              <a:buClr>
                <a:schemeClr val="accent3"/>
              </a:buClr>
              <a:defRPr sz="2800">
                <a:solidFill>
                  <a:schemeClr val="tx2"/>
                </a:solidFill>
              </a:defRPr>
            </a:lvl3pPr>
          </a:lstStyle>
          <a:p>
            <a:pPr lvl="0"/>
            <a:r>
              <a:rPr lang="en-US" dirty="0"/>
              <a:t>Body text – Arial 28pt</a:t>
            </a:r>
          </a:p>
          <a:p>
            <a:pPr lvl="1"/>
            <a:r>
              <a:rPr lang="en-US" dirty="0"/>
              <a:t>Second text – Arial 28pt</a:t>
            </a:r>
          </a:p>
          <a:p>
            <a:pPr lvl="2"/>
            <a:r>
              <a:rPr lang="en-US" dirty="0"/>
              <a:t>Third text – Arial 28pt</a:t>
            </a:r>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07 November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12" name="Rectangle 11">
            <a:extLst>
              <a:ext uri="{FF2B5EF4-FFF2-40B4-BE49-F238E27FC236}">
                <a16:creationId xmlns:a16="http://schemas.microsoft.com/office/drawing/2014/main" id="{143F670C-95B5-454E-9804-5609FD32D6F9}"/>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3608019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 Gri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828967" y="6356350"/>
            <a:ext cx="2908107" cy="365125"/>
          </a:xfrm>
        </p:spPr>
        <p:txBody>
          <a:bodyPr/>
          <a:lstStyle/>
          <a:p>
            <a:fld id="{CBBF530E-1875-46E6-901C-76683197A1B3}" type="slidenum">
              <a:rPr lang="en-GB" smtClean="0"/>
              <a:pPr/>
              <a:t>‹#›</a:t>
            </a:fld>
            <a:endParaRPr lang="en-GB"/>
          </a:p>
        </p:txBody>
      </p:sp>
      <p:grpSp>
        <p:nvGrpSpPr>
          <p:cNvPr id="8" name="Group 7">
            <a:extLst>
              <a:ext uri="{FF2B5EF4-FFF2-40B4-BE49-F238E27FC236}">
                <a16:creationId xmlns:a16="http://schemas.microsoft.com/office/drawing/2014/main" id="{3E412F56-251C-5647-8495-6F6496AC8332}"/>
              </a:ext>
            </a:extLst>
          </p:cNvPr>
          <p:cNvGrpSpPr/>
          <p:nvPr userDrawn="1"/>
        </p:nvGrpSpPr>
        <p:grpSpPr>
          <a:xfrm>
            <a:off x="0" y="0"/>
            <a:ext cx="12192000" cy="1029589"/>
            <a:chOff x="0" y="0"/>
            <a:chExt cx="12192000" cy="1029589"/>
          </a:xfrm>
        </p:grpSpPr>
        <p:sp>
          <p:nvSpPr>
            <p:cNvPr id="9" name="Rectangle 8">
              <a:extLst>
                <a:ext uri="{FF2B5EF4-FFF2-40B4-BE49-F238E27FC236}">
                  <a16:creationId xmlns:a16="http://schemas.microsoft.com/office/drawing/2014/main" id="{3B93FD40-5F1A-2843-9779-FC2314E1FD1E}"/>
                </a:ext>
              </a:extLst>
            </p:cNvPr>
            <p:cNvSpPr/>
            <p:nvPr userDrawn="1"/>
          </p:nvSpPr>
          <p:spPr>
            <a:xfrm flipH="1" flipV="1">
              <a:off x="0" y="0"/>
              <a:ext cx="12192000" cy="1029589"/>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Georgia"/>
                <a:ea typeface="+mn-ea"/>
                <a:cs typeface="+mn-cs"/>
              </a:endParaRPr>
            </a:p>
          </p:txBody>
        </p:sp>
        <p:pic>
          <p:nvPicPr>
            <p:cNvPr id="10" name="Picture 9">
              <a:extLst>
                <a:ext uri="{FF2B5EF4-FFF2-40B4-BE49-F238E27FC236}">
                  <a16:creationId xmlns:a16="http://schemas.microsoft.com/office/drawing/2014/main" id="{A71B1CB0-0A90-F947-8226-B66F76D89D6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32632" cy="1029589"/>
            </a:xfrm>
            <a:prstGeom prst="rect">
              <a:avLst/>
            </a:prstGeom>
          </p:spPr>
        </p:pic>
      </p:grpSp>
      <p:sp>
        <p:nvSpPr>
          <p:cNvPr id="2" name="Title 1"/>
          <p:cNvSpPr>
            <a:spLocks noGrp="1"/>
          </p:cNvSpPr>
          <p:nvPr>
            <p:ph type="title" hasCustomPrompt="1"/>
          </p:nvPr>
        </p:nvSpPr>
        <p:spPr>
          <a:xfrm>
            <a:off x="1158240" y="-5461"/>
            <a:ext cx="10578834" cy="1035050"/>
          </a:xfrm>
          <a:prstGeom prst="rect">
            <a:avLst/>
          </a:prstGeom>
        </p:spPr>
        <p:txBody>
          <a:bodyPr anchor="ctr"/>
          <a:lstStyle>
            <a:lvl1pPr algn="l">
              <a:defRPr baseline="0"/>
            </a:lvl1pPr>
          </a:lstStyle>
          <a:p>
            <a:r>
              <a:rPr lang="en-US" dirty="0"/>
              <a:t>Title and visual content – add slide title here</a:t>
            </a:r>
            <a:endParaRPr lang="en-GB" dirty="0"/>
          </a:p>
        </p:txBody>
      </p:sp>
      <p:sp>
        <p:nvSpPr>
          <p:cNvPr id="20" name="Text Placeholder 18">
            <a:extLst>
              <a:ext uri="{FF2B5EF4-FFF2-40B4-BE49-F238E27FC236}">
                <a16:creationId xmlns:a16="http://schemas.microsoft.com/office/drawing/2014/main" id="{6BE069C4-4455-B24A-B998-756F4026E83D}"/>
              </a:ext>
            </a:extLst>
          </p:cNvPr>
          <p:cNvSpPr>
            <a:spLocks noGrp="1"/>
          </p:cNvSpPr>
          <p:nvPr>
            <p:ph type="body" sz="quarter" idx="15" hasCustomPrompt="1"/>
          </p:nvPr>
        </p:nvSpPr>
        <p:spPr>
          <a:xfrm>
            <a:off x="479376" y="1484533"/>
            <a:ext cx="11257698" cy="627765"/>
          </a:xfrm>
          <a:prstGeom prst="rect">
            <a:avLst/>
          </a:prstGeom>
        </p:spPr>
        <p:txBody>
          <a:bodyPr>
            <a:noAutofit/>
          </a:bodyPr>
          <a:lstStyle>
            <a:lvl1pPr marL="0" indent="0">
              <a:buNone/>
              <a:defRPr sz="2800" b="1">
                <a:solidFill>
                  <a:schemeClr val="accent3"/>
                </a:solidFill>
              </a:defRPr>
            </a:lvl1pPr>
            <a:lvl2pPr>
              <a:defRPr sz="1400"/>
            </a:lvl2pPr>
            <a:lvl3pPr>
              <a:defRPr sz="1400"/>
            </a:lvl3pPr>
            <a:lvl4pPr>
              <a:defRPr sz="1400"/>
            </a:lvl4pPr>
            <a:lvl5pPr>
              <a:defRPr sz="1400"/>
            </a:lvl5pPr>
          </a:lstStyle>
          <a:p>
            <a:pPr lvl="0"/>
            <a:r>
              <a:rPr lang="en-US" dirty="0"/>
              <a:t>Subtitle</a:t>
            </a:r>
          </a:p>
        </p:txBody>
      </p:sp>
      <p:sp>
        <p:nvSpPr>
          <p:cNvPr id="16" name="Date Placeholder 2">
            <a:extLst>
              <a:ext uri="{FF2B5EF4-FFF2-40B4-BE49-F238E27FC236}">
                <a16:creationId xmlns:a16="http://schemas.microsoft.com/office/drawing/2014/main" id="{D7149951-3981-CB4B-98B8-B21C82EEE2E3}"/>
              </a:ext>
            </a:extLst>
          </p:cNvPr>
          <p:cNvSpPr>
            <a:spLocks noGrp="1"/>
          </p:cNvSpPr>
          <p:nvPr>
            <p:ph type="dt" sz="half" idx="10"/>
          </p:nvPr>
        </p:nvSpPr>
        <p:spPr>
          <a:xfrm>
            <a:off x="479375" y="6356350"/>
            <a:ext cx="1486993" cy="365125"/>
          </a:xfrm>
          <a:prstGeom prst="rect">
            <a:avLst/>
          </a:prstGeom>
        </p:spPr>
        <p:txBody>
          <a:bodyPr/>
          <a:lstStyle/>
          <a:p>
            <a:fld id="{285EAF73-EE3C-41B7-AE89-4A15C844158B}" type="datetime4">
              <a:rPr lang="en-GB" smtClean="0"/>
              <a:t>07 November 2025</a:t>
            </a:fld>
            <a:endParaRPr lang="en-GB" dirty="0"/>
          </a:p>
        </p:txBody>
      </p:sp>
      <p:sp>
        <p:nvSpPr>
          <p:cNvPr id="17" name="Footer Placeholder 3">
            <a:extLst>
              <a:ext uri="{FF2B5EF4-FFF2-40B4-BE49-F238E27FC236}">
                <a16:creationId xmlns:a16="http://schemas.microsoft.com/office/drawing/2014/main" id="{0EAA601D-72F3-BE4F-9229-FCBD9986E836}"/>
              </a:ext>
            </a:extLst>
          </p:cNvPr>
          <p:cNvSpPr>
            <a:spLocks noGrp="1"/>
          </p:cNvSpPr>
          <p:nvPr>
            <p:ph type="ftr" sz="quarter" idx="11"/>
          </p:nvPr>
        </p:nvSpPr>
        <p:spPr>
          <a:xfrm>
            <a:off x="2207644" y="6356350"/>
            <a:ext cx="3469252" cy="365125"/>
          </a:xfrm>
        </p:spPr>
        <p:txBody>
          <a:bodyPr/>
          <a:lstStyle>
            <a:lvl1pPr algn="l">
              <a:defRPr/>
            </a:lvl1pPr>
          </a:lstStyle>
          <a:p>
            <a:r>
              <a:rPr lang="en-GB"/>
              <a:t>Name, Department</a:t>
            </a:r>
            <a:endParaRPr lang="en-GB" dirty="0"/>
          </a:p>
        </p:txBody>
      </p:sp>
      <p:sp>
        <p:nvSpPr>
          <p:cNvPr id="18" name="Text Placeholder 6">
            <a:extLst>
              <a:ext uri="{FF2B5EF4-FFF2-40B4-BE49-F238E27FC236}">
                <a16:creationId xmlns:a16="http://schemas.microsoft.com/office/drawing/2014/main" id="{D7363097-8A1E-F548-98B9-D9C329A48089}"/>
              </a:ext>
            </a:extLst>
          </p:cNvPr>
          <p:cNvSpPr>
            <a:spLocks noGrp="1"/>
          </p:cNvSpPr>
          <p:nvPr>
            <p:ph type="body" sz="quarter" idx="18" hasCustomPrompt="1"/>
          </p:nvPr>
        </p:nvSpPr>
        <p:spPr>
          <a:xfrm>
            <a:off x="2082291" y="6356350"/>
            <a:ext cx="10800" cy="365125"/>
          </a:xfrm>
          <a:prstGeom prst="rect">
            <a:avLst/>
          </a:prstGeom>
          <a:solidFill>
            <a:schemeClr val="bg2"/>
          </a:solidFill>
          <a:ln>
            <a:noFill/>
          </a:ln>
        </p:spPr>
        <p:txBody>
          <a:bodyPr/>
          <a:lstStyle>
            <a:lvl1pPr marL="0" indent="0">
              <a:buNone/>
              <a:defRPr/>
            </a:lvl1pPr>
          </a:lstStyle>
          <a:p>
            <a:pPr lvl="0"/>
            <a:r>
              <a:rPr lang="en-US" dirty="0"/>
              <a:t> </a:t>
            </a:r>
          </a:p>
        </p:txBody>
      </p:sp>
      <p:sp>
        <p:nvSpPr>
          <p:cNvPr id="60" name="Rectangle 59">
            <a:extLst>
              <a:ext uri="{FF2B5EF4-FFF2-40B4-BE49-F238E27FC236}">
                <a16:creationId xmlns:a16="http://schemas.microsoft.com/office/drawing/2014/main" id="{4C76EA1E-DDD4-3C48-962B-715F6034D482}"/>
              </a:ext>
            </a:extLst>
          </p:cNvPr>
          <p:cNvSpPr/>
          <p:nvPr userDrawn="1"/>
        </p:nvSpPr>
        <p:spPr>
          <a:xfrm>
            <a:off x="47937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EFAD833-6EA6-CF4E-A26E-B6FDE789CD8B}"/>
              </a:ext>
            </a:extLst>
          </p:cNvPr>
          <p:cNvSpPr/>
          <p:nvPr userDrawn="1"/>
        </p:nvSpPr>
        <p:spPr>
          <a:xfrm>
            <a:off x="149542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9D51130-6DBC-B947-B5BA-B65F7AAB5E83}"/>
              </a:ext>
            </a:extLst>
          </p:cNvPr>
          <p:cNvSpPr/>
          <p:nvPr userDrawn="1"/>
        </p:nvSpPr>
        <p:spPr>
          <a:xfrm>
            <a:off x="251147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49BC211-0BDE-F247-BCA6-AFE6CBE484EE}"/>
              </a:ext>
            </a:extLst>
          </p:cNvPr>
          <p:cNvSpPr/>
          <p:nvPr userDrawn="1"/>
        </p:nvSpPr>
        <p:spPr>
          <a:xfrm>
            <a:off x="352752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52608658-76A6-4649-8FAC-7587274B2DF9}"/>
              </a:ext>
            </a:extLst>
          </p:cNvPr>
          <p:cNvSpPr/>
          <p:nvPr userDrawn="1"/>
        </p:nvSpPr>
        <p:spPr>
          <a:xfrm>
            <a:off x="454356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7CD998D-A504-2046-9915-EC22DA08B192}"/>
              </a:ext>
            </a:extLst>
          </p:cNvPr>
          <p:cNvSpPr/>
          <p:nvPr userDrawn="1"/>
        </p:nvSpPr>
        <p:spPr>
          <a:xfrm>
            <a:off x="555961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BA829B4-C56F-B347-BFDB-414400402ADF}"/>
              </a:ext>
            </a:extLst>
          </p:cNvPr>
          <p:cNvSpPr/>
          <p:nvPr userDrawn="1"/>
        </p:nvSpPr>
        <p:spPr>
          <a:xfrm>
            <a:off x="6575664"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BDC6FE5D-AA56-FE47-B996-1170E8CED2BE}"/>
              </a:ext>
            </a:extLst>
          </p:cNvPr>
          <p:cNvSpPr/>
          <p:nvPr userDrawn="1"/>
        </p:nvSpPr>
        <p:spPr>
          <a:xfrm>
            <a:off x="7591712"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E6118C8-C196-874E-AD11-AFD75EFC5DB1}"/>
              </a:ext>
            </a:extLst>
          </p:cNvPr>
          <p:cNvSpPr/>
          <p:nvPr userDrawn="1"/>
        </p:nvSpPr>
        <p:spPr>
          <a:xfrm>
            <a:off x="8607760"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818FB46-1242-314A-AA24-56DEFFE7F884}"/>
              </a:ext>
            </a:extLst>
          </p:cNvPr>
          <p:cNvSpPr/>
          <p:nvPr userDrawn="1"/>
        </p:nvSpPr>
        <p:spPr>
          <a:xfrm>
            <a:off x="9623808"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B9B69D-3C0B-2647-95F9-0A10DF633026}"/>
              </a:ext>
            </a:extLst>
          </p:cNvPr>
          <p:cNvSpPr/>
          <p:nvPr userDrawn="1"/>
        </p:nvSpPr>
        <p:spPr>
          <a:xfrm>
            <a:off x="10639856" y="2112298"/>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F523F24-CB29-4C41-AA9D-97A31EB1E255}"/>
              </a:ext>
            </a:extLst>
          </p:cNvPr>
          <p:cNvSpPr/>
          <p:nvPr userDrawn="1"/>
        </p:nvSpPr>
        <p:spPr>
          <a:xfrm>
            <a:off x="47937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448243-5866-954D-BA91-678DECE88B0A}"/>
              </a:ext>
            </a:extLst>
          </p:cNvPr>
          <p:cNvSpPr/>
          <p:nvPr userDrawn="1"/>
        </p:nvSpPr>
        <p:spPr>
          <a:xfrm>
            <a:off x="149542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86F0C8-D62F-8249-80D5-912801A3F4B3}"/>
              </a:ext>
            </a:extLst>
          </p:cNvPr>
          <p:cNvSpPr/>
          <p:nvPr userDrawn="1"/>
        </p:nvSpPr>
        <p:spPr>
          <a:xfrm>
            <a:off x="251147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B52E35A-D5C2-3A4E-978C-E493D92D6A24}"/>
              </a:ext>
            </a:extLst>
          </p:cNvPr>
          <p:cNvSpPr/>
          <p:nvPr userDrawn="1"/>
        </p:nvSpPr>
        <p:spPr>
          <a:xfrm>
            <a:off x="352752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96DCCD-13ED-F640-8F62-02E7AA83E40D}"/>
              </a:ext>
            </a:extLst>
          </p:cNvPr>
          <p:cNvSpPr/>
          <p:nvPr userDrawn="1"/>
        </p:nvSpPr>
        <p:spPr>
          <a:xfrm>
            <a:off x="454356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588D2C8-948B-C34F-8DB9-C63AF94FCC35}"/>
              </a:ext>
            </a:extLst>
          </p:cNvPr>
          <p:cNvSpPr/>
          <p:nvPr userDrawn="1"/>
        </p:nvSpPr>
        <p:spPr>
          <a:xfrm>
            <a:off x="555961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09BBB31-E9CF-B349-B152-D698680DF4DF}"/>
              </a:ext>
            </a:extLst>
          </p:cNvPr>
          <p:cNvSpPr/>
          <p:nvPr userDrawn="1"/>
        </p:nvSpPr>
        <p:spPr>
          <a:xfrm>
            <a:off x="6575664"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D54F1B-2D5C-484A-8D1E-09241BBD8BF3}"/>
              </a:ext>
            </a:extLst>
          </p:cNvPr>
          <p:cNvSpPr/>
          <p:nvPr userDrawn="1"/>
        </p:nvSpPr>
        <p:spPr>
          <a:xfrm>
            <a:off x="7591712"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C7455F-8851-2E43-8B67-4A3649CEC8D7}"/>
              </a:ext>
            </a:extLst>
          </p:cNvPr>
          <p:cNvSpPr/>
          <p:nvPr userDrawn="1"/>
        </p:nvSpPr>
        <p:spPr>
          <a:xfrm>
            <a:off x="8607760"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BABBA1C-E822-E940-9148-A5487BDD8AEA}"/>
              </a:ext>
            </a:extLst>
          </p:cNvPr>
          <p:cNvSpPr/>
          <p:nvPr userDrawn="1"/>
        </p:nvSpPr>
        <p:spPr>
          <a:xfrm>
            <a:off x="9623808"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908A034-F2FC-E641-9D92-8CFE594C1639}"/>
              </a:ext>
            </a:extLst>
          </p:cNvPr>
          <p:cNvSpPr/>
          <p:nvPr userDrawn="1"/>
        </p:nvSpPr>
        <p:spPr>
          <a:xfrm>
            <a:off x="10639856" y="3112962"/>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56D07C-2B40-1346-8517-D086B1FFF5F0}"/>
              </a:ext>
            </a:extLst>
          </p:cNvPr>
          <p:cNvSpPr/>
          <p:nvPr userDrawn="1"/>
        </p:nvSpPr>
        <p:spPr>
          <a:xfrm>
            <a:off x="47937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FABD5C5-0264-2F49-8C19-F2C627B54D83}"/>
              </a:ext>
            </a:extLst>
          </p:cNvPr>
          <p:cNvSpPr/>
          <p:nvPr userDrawn="1"/>
        </p:nvSpPr>
        <p:spPr>
          <a:xfrm>
            <a:off x="149542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E2DCE88-820C-0347-87F1-2F20466148AA}"/>
              </a:ext>
            </a:extLst>
          </p:cNvPr>
          <p:cNvSpPr/>
          <p:nvPr userDrawn="1"/>
        </p:nvSpPr>
        <p:spPr>
          <a:xfrm>
            <a:off x="251147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0D35FA6-7BEF-234E-9F42-2311FD2F4AA2}"/>
              </a:ext>
            </a:extLst>
          </p:cNvPr>
          <p:cNvSpPr/>
          <p:nvPr userDrawn="1"/>
        </p:nvSpPr>
        <p:spPr>
          <a:xfrm>
            <a:off x="352752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ABFF75B-7609-8448-B68E-E5C15C923097}"/>
              </a:ext>
            </a:extLst>
          </p:cNvPr>
          <p:cNvSpPr/>
          <p:nvPr userDrawn="1"/>
        </p:nvSpPr>
        <p:spPr>
          <a:xfrm>
            <a:off x="454356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A96E601-59F3-0F46-A3D6-6C77B2A5D315}"/>
              </a:ext>
            </a:extLst>
          </p:cNvPr>
          <p:cNvSpPr/>
          <p:nvPr userDrawn="1"/>
        </p:nvSpPr>
        <p:spPr>
          <a:xfrm>
            <a:off x="555961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D65771C-6846-2743-997B-88678013BC34}"/>
              </a:ext>
            </a:extLst>
          </p:cNvPr>
          <p:cNvSpPr/>
          <p:nvPr userDrawn="1"/>
        </p:nvSpPr>
        <p:spPr>
          <a:xfrm>
            <a:off x="6575664"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CC5F643-98D6-B84E-872E-A198ADAC580A}"/>
              </a:ext>
            </a:extLst>
          </p:cNvPr>
          <p:cNvSpPr/>
          <p:nvPr userDrawn="1"/>
        </p:nvSpPr>
        <p:spPr>
          <a:xfrm>
            <a:off x="7591712"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B93A778-C3EE-A84B-B356-B8459C22E9AD}"/>
              </a:ext>
            </a:extLst>
          </p:cNvPr>
          <p:cNvSpPr/>
          <p:nvPr userDrawn="1"/>
        </p:nvSpPr>
        <p:spPr>
          <a:xfrm>
            <a:off x="8607760"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C0788B4-C3F0-9047-80BA-AB87DC1E320B}"/>
              </a:ext>
            </a:extLst>
          </p:cNvPr>
          <p:cNvSpPr/>
          <p:nvPr userDrawn="1"/>
        </p:nvSpPr>
        <p:spPr>
          <a:xfrm>
            <a:off x="9623808"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4ADC236-12A6-F643-8463-1FD369222EBD}"/>
              </a:ext>
            </a:extLst>
          </p:cNvPr>
          <p:cNvSpPr/>
          <p:nvPr userDrawn="1"/>
        </p:nvSpPr>
        <p:spPr>
          <a:xfrm>
            <a:off x="10639856" y="4122253"/>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2EA95CDD-4ACA-6E45-9E03-DED57B7A17B1}"/>
              </a:ext>
            </a:extLst>
          </p:cNvPr>
          <p:cNvSpPr/>
          <p:nvPr userDrawn="1"/>
        </p:nvSpPr>
        <p:spPr>
          <a:xfrm>
            <a:off x="47937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076A291-1120-D841-A17C-4744BD31119E}"/>
              </a:ext>
            </a:extLst>
          </p:cNvPr>
          <p:cNvSpPr/>
          <p:nvPr userDrawn="1"/>
        </p:nvSpPr>
        <p:spPr>
          <a:xfrm>
            <a:off x="149542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92D9F7EB-EB5B-5849-8960-87554EFE96A2}"/>
              </a:ext>
            </a:extLst>
          </p:cNvPr>
          <p:cNvSpPr/>
          <p:nvPr userDrawn="1"/>
        </p:nvSpPr>
        <p:spPr>
          <a:xfrm>
            <a:off x="251147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CE8B47E-F0B9-2F48-81E2-0CFF01F4019C}"/>
              </a:ext>
            </a:extLst>
          </p:cNvPr>
          <p:cNvSpPr/>
          <p:nvPr userDrawn="1"/>
        </p:nvSpPr>
        <p:spPr>
          <a:xfrm>
            <a:off x="352752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6A52769C-586D-0547-8B43-FDA5D125AC4A}"/>
              </a:ext>
            </a:extLst>
          </p:cNvPr>
          <p:cNvSpPr/>
          <p:nvPr userDrawn="1"/>
        </p:nvSpPr>
        <p:spPr>
          <a:xfrm>
            <a:off x="454356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4832484-9AF3-3040-B362-12AFCE82E568}"/>
              </a:ext>
            </a:extLst>
          </p:cNvPr>
          <p:cNvSpPr/>
          <p:nvPr userDrawn="1"/>
        </p:nvSpPr>
        <p:spPr>
          <a:xfrm>
            <a:off x="555961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9B343D7-5277-2544-8430-448DEC700E1E}"/>
              </a:ext>
            </a:extLst>
          </p:cNvPr>
          <p:cNvSpPr/>
          <p:nvPr userDrawn="1"/>
        </p:nvSpPr>
        <p:spPr>
          <a:xfrm>
            <a:off x="6575664"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82C02EB-B68E-9044-994A-65588C5F126D}"/>
              </a:ext>
            </a:extLst>
          </p:cNvPr>
          <p:cNvSpPr/>
          <p:nvPr userDrawn="1"/>
        </p:nvSpPr>
        <p:spPr>
          <a:xfrm>
            <a:off x="7591712"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2BE44DB-D273-AB46-89D2-7C2B30912659}"/>
              </a:ext>
            </a:extLst>
          </p:cNvPr>
          <p:cNvSpPr/>
          <p:nvPr userDrawn="1"/>
        </p:nvSpPr>
        <p:spPr>
          <a:xfrm>
            <a:off x="8607760"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3E20485-2E4B-9B4C-AE6B-3C1B1509B043}"/>
              </a:ext>
            </a:extLst>
          </p:cNvPr>
          <p:cNvSpPr/>
          <p:nvPr userDrawn="1"/>
        </p:nvSpPr>
        <p:spPr>
          <a:xfrm>
            <a:off x="9623808"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3284C2AF-F9F6-6943-AF27-AD08B011A677}"/>
              </a:ext>
            </a:extLst>
          </p:cNvPr>
          <p:cNvSpPr/>
          <p:nvPr userDrawn="1"/>
        </p:nvSpPr>
        <p:spPr>
          <a:xfrm>
            <a:off x="10639856" y="5115784"/>
            <a:ext cx="838200" cy="838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665E85D-8861-794D-A0B5-7227A4A9BDEC}"/>
              </a:ext>
            </a:extLst>
          </p:cNvPr>
          <p:cNvSpPr/>
          <p:nvPr userDrawn="1"/>
        </p:nvSpPr>
        <p:spPr>
          <a:xfrm>
            <a:off x="12635555" y="-5461"/>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All items on these slides are editable. You can change the </a:t>
            </a:r>
            <a:r>
              <a:rPr lang="en-US" sz="1600" dirty="0" err="1">
                <a:solidFill>
                  <a:schemeClr val="tx2"/>
                </a:solidFill>
              </a:rPr>
              <a:t>colour</a:t>
            </a:r>
            <a:r>
              <a:rPr lang="en-US" sz="1600" dirty="0">
                <a:solidFill>
                  <a:schemeClr val="tx2"/>
                </a:solidFill>
              </a:rPr>
              <a:t>, outline and size easily as you do with other PowerPoint shapes.</a:t>
            </a:r>
          </a:p>
        </p:txBody>
      </p:sp>
    </p:spTree>
    <p:extLst>
      <p:ext uri="{BB962C8B-B14F-4D97-AF65-F5344CB8AC3E}">
        <p14:creationId xmlns:p14="http://schemas.microsoft.com/office/powerpoint/2010/main" val="2981290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D711-7321-4E7D-94EC-F4D7DAAD11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9D43E1-F2B4-4F5B-A95A-5284830C1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368681-1020-416D-9AF0-5A30478DB56D}"/>
              </a:ext>
            </a:extLst>
          </p:cNvPr>
          <p:cNvSpPr>
            <a:spLocks noGrp="1"/>
          </p:cNvSpPr>
          <p:nvPr>
            <p:ph type="dt" sz="half" idx="10"/>
          </p:nvPr>
        </p:nvSpPr>
        <p:spPr/>
        <p:txBody>
          <a:bodyPr/>
          <a:lstStyle/>
          <a:p>
            <a:fld id="{ACA72C2C-270D-452D-B381-AB50EA486378}" type="datetimeFigureOut">
              <a:rPr lang="en-GB" smtClean="0"/>
              <a:t>07/11/2025</a:t>
            </a:fld>
            <a:endParaRPr lang="en-GB"/>
          </a:p>
        </p:txBody>
      </p:sp>
      <p:sp>
        <p:nvSpPr>
          <p:cNvPr id="5" name="Footer Placeholder 4">
            <a:extLst>
              <a:ext uri="{FF2B5EF4-FFF2-40B4-BE49-F238E27FC236}">
                <a16:creationId xmlns:a16="http://schemas.microsoft.com/office/drawing/2014/main" id="{F14F6DA6-B5FF-43E1-8B05-69AD3D1D1F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19AE72-AF85-450B-9520-8693DD121C53}"/>
              </a:ext>
            </a:extLst>
          </p:cNvPr>
          <p:cNvSpPr>
            <a:spLocks noGrp="1"/>
          </p:cNvSpPr>
          <p:nvPr>
            <p:ph type="sldNum" sz="quarter" idx="12"/>
          </p:nvPr>
        </p:nvSpPr>
        <p:spPr/>
        <p:txBody>
          <a:bodyPr/>
          <a:lstStyle/>
          <a:p>
            <a:fld id="{F4A2B360-B901-48FE-9547-881B19ADF132}" type="slidenum">
              <a:rPr lang="en-GB" smtClean="0"/>
              <a:t>‹#›</a:t>
            </a:fld>
            <a:endParaRPr lang="en-GB"/>
          </a:p>
        </p:txBody>
      </p:sp>
    </p:spTree>
    <p:extLst>
      <p:ext uri="{BB962C8B-B14F-4D97-AF65-F5344CB8AC3E}">
        <p14:creationId xmlns:p14="http://schemas.microsoft.com/office/powerpoint/2010/main" val="308345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306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extLst>
    <p:ext uri="{DCECCB84-F9BA-43D5-87BE-67443E8EF086}">
      <p15:sldGuideLst xmlns:p15="http://schemas.microsoft.com/office/powerpoint/2012/main">
        <p15:guide id="2" pos="7" userDrawn="1">
          <p15:clr>
            <a:srgbClr val="FBAE40"/>
          </p15:clr>
        </p15:guide>
        <p15:guide id="3" pos="753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984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753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43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p:cNvSpPr/>
          <p:nvPr userDrawn="1"/>
        </p:nvSpPr>
        <p:spPr>
          <a:xfrm>
            <a:off x="5" y="4"/>
            <a:ext cx="12192000" cy="78747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
        <p:nvSpPr>
          <p:cNvPr id="2" name="Title 1"/>
          <p:cNvSpPr>
            <a:spLocks noGrp="1"/>
          </p:cNvSpPr>
          <p:nvPr>
            <p:ph type="title"/>
          </p:nvPr>
        </p:nvSpPr>
        <p:spPr>
          <a:xfrm>
            <a:off x="117216" y="161934"/>
            <a:ext cx="7319802" cy="473240"/>
          </a:xfrm>
        </p:spPr>
        <p:txBody>
          <a:bodyPr/>
          <a:lstStyle>
            <a:lvl1pPr>
              <a:defRPr sz="2800" b="1">
                <a:solidFill>
                  <a:schemeClr val="bg1"/>
                </a:solidFill>
              </a:defRPr>
            </a:lvl1pPr>
          </a:lstStyle>
          <a:p>
            <a:r>
              <a:rPr lang="en-US" dirty="0"/>
              <a:t>Click to edit Master title style</a:t>
            </a:r>
            <a:endParaRPr lang="en-GB" dirty="0"/>
          </a:p>
        </p:txBody>
      </p:sp>
      <p:sp>
        <p:nvSpPr>
          <p:cNvPr id="4" name="Rectangle 3"/>
          <p:cNvSpPr/>
          <p:nvPr userDrawn="1"/>
        </p:nvSpPr>
        <p:spPr>
          <a:xfrm flipV="1">
            <a:off x="5" y="741758"/>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7951" tIns="43972" rIns="87951" bIns="43972" spcCol="0" rtlCol="0" anchor="ctr"/>
          <a:lstStyle/>
          <a:p>
            <a:pPr algn="ctr" defTabSz="1214358"/>
            <a:endParaRPr lang="en-US" sz="1800">
              <a:solidFill>
                <a:prstClr val="white"/>
              </a:solidFill>
            </a:endParaRPr>
          </a:p>
        </p:txBody>
      </p:sp>
    </p:spTree>
    <p:extLst>
      <p:ext uri="{BB962C8B-B14F-4D97-AF65-F5344CB8AC3E}">
        <p14:creationId xmlns:p14="http://schemas.microsoft.com/office/powerpoint/2010/main" val="24242863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 Ear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pic>
        <p:nvPicPr>
          <p:cNvPr id="11" name="Picture 10">
            <a:extLst>
              <a:ext uri="{FF2B5EF4-FFF2-40B4-BE49-F238E27FC236}">
                <a16:creationId xmlns:a16="http://schemas.microsoft.com/office/drawing/2014/main" id="{78857659-1700-314E-B00F-79040D7445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7" name="Subtitle 2">
            <a:extLst>
              <a:ext uri="{FF2B5EF4-FFF2-40B4-BE49-F238E27FC236}">
                <a16:creationId xmlns:a16="http://schemas.microsoft.com/office/drawing/2014/main" id="{A158B21E-1070-014B-B9DF-CC6AE4E330F3}"/>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
        <p:nvSpPr>
          <p:cNvPr id="8" name="Rectangle 7">
            <a:extLst>
              <a:ext uri="{FF2B5EF4-FFF2-40B4-BE49-F238E27FC236}">
                <a16:creationId xmlns:a16="http://schemas.microsoft.com/office/drawing/2014/main" id="{8CE7FB5A-28C0-E64E-9FEF-7D9F37C42C4A}"/>
              </a:ext>
            </a:extLst>
          </p:cNvPr>
          <p:cNvSpPr/>
          <p:nvPr userDrawn="1"/>
        </p:nvSpPr>
        <p:spPr>
          <a:xfrm>
            <a:off x="12635555" y="0"/>
            <a:ext cx="2399411" cy="239941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Use the ‘New Slide’ </a:t>
            </a:r>
            <a:br>
              <a:rPr lang="en-US" sz="1600" dirty="0">
                <a:solidFill>
                  <a:schemeClr val="tx2"/>
                </a:solidFill>
              </a:rPr>
            </a:br>
            <a:r>
              <a:rPr lang="en-US" sz="1600" dirty="0">
                <a:solidFill>
                  <a:schemeClr val="tx2"/>
                </a:solidFill>
              </a:rPr>
              <a:t>or ‘Layout’ buttons for different cover slide options.</a:t>
            </a:r>
          </a:p>
        </p:txBody>
      </p:sp>
      <p:sp>
        <p:nvSpPr>
          <p:cNvPr id="4" name="Text Placeholder 3">
            <a:extLst>
              <a:ext uri="{FF2B5EF4-FFF2-40B4-BE49-F238E27FC236}">
                <a16:creationId xmlns:a16="http://schemas.microsoft.com/office/drawing/2014/main" id="{0882309C-2C73-D748-AA1B-AB05B98A64B0}"/>
              </a:ext>
            </a:extLst>
          </p:cNvPr>
          <p:cNvSpPr>
            <a:spLocks noGrp="1"/>
          </p:cNvSpPr>
          <p:nvPr>
            <p:ph type="body" sz="quarter" idx="12" hasCustomPrompt="1"/>
          </p:nvPr>
        </p:nvSpPr>
        <p:spPr>
          <a:xfrm>
            <a:off x="8848725" y="4194626"/>
            <a:ext cx="3343275" cy="1535613"/>
          </a:xfrm>
          <a:prstGeom prst="rect">
            <a:avLst/>
          </a:prstGeom>
          <a:solidFill>
            <a:schemeClr val="bg1"/>
          </a:solidFill>
        </p:spPr>
        <p:txBody>
          <a:bodyPr anchor="ctr"/>
          <a:lstStyle>
            <a:lvl1pPr marL="0" indent="0" algn="ctr">
              <a:buNone/>
              <a:defRPr sz="1800">
                <a:solidFill>
                  <a:schemeClr val="accent5"/>
                </a:solidFill>
              </a:defRPr>
            </a:lvl1pPr>
          </a:lstStyle>
          <a:p>
            <a:pPr lvl="0"/>
            <a:r>
              <a:rPr lang="en-GB" dirty="0"/>
              <a:t> </a:t>
            </a:r>
            <a:endParaRPr lang="en-US" dirty="0"/>
          </a:p>
        </p:txBody>
      </p:sp>
      <p:sp>
        <p:nvSpPr>
          <p:cNvPr id="9" name="Rectangle 8">
            <a:extLst>
              <a:ext uri="{FF2B5EF4-FFF2-40B4-BE49-F238E27FC236}">
                <a16:creationId xmlns:a16="http://schemas.microsoft.com/office/drawing/2014/main" id="{88CE00DA-F948-9449-B3A1-D7A1FAA0F09F}"/>
              </a:ext>
            </a:extLst>
          </p:cNvPr>
          <p:cNvSpPr/>
          <p:nvPr userDrawn="1"/>
        </p:nvSpPr>
        <p:spPr>
          <a:xfrm>
            <a:off x="12635555" y="4194626"/>
            <a:ext cx="1550894" cy="155089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l"/>
            <a:r>
              <a:rPr lang="en-US" sz="1600" dirty="0">
                <a:solidFill>
                  <a:schemeClr val="tx2"/>
                </a:solidFill>
              </a:rPr>
              <a:t>Add a partner logo</a:t>
            </a:r>
            <a:br>
              <a:rPr lang="en-US" sz="1600" dirty="0">
                <a:solidFill>
                  <a:schemeClr val="tx2"/>
                </a:solidFill>
              </a:rPr>
            </a:br>
            <a:r>
              <a:rPr lang="en-US" sz="1600" dirty="0">
                <a:solidFill>
                  <a:schemeClr val="tx2"/>
                </a:solidFill>
              </a:rPr>
              <a:t>here if required</a:t>
            </a:r>
          </a:p>
        </p:txBody>
      </p:sp>
      <p:sp>
        <p:nvSpPr>
          <p:cNvPr id="10" name="Arc 9">
            <a:extLst>
              <a:ext uri="{FF2B5EF4-FFF2-40B4-BE49-F238E27FC236}">
                <a16:creationId xmlns:a16="http://schemas.microsoft.com/office/drawing/2014/main" id="{4CE4322B-60FD-4247-98CC-5B3D3101F0D7}"/>
              </a:ext>
            </a:extLst>
          </p:cNvPr>
          <p:cNvSpPr/>
          <p:nvPr userDrawn="1"/>
        </p:nvSpPr>
        <p:spPr>
          <a:xfrm>
            <a:off x="12335916" y="5239452"/>
            <a:ext cx="1012135" cy="1012135"/>
          </a:xfrm>
          <a:prstGeom prst="arc">
            <a:avLst>
              <a:gd name="adj1" fmla="val 818360"/>
              <a:gd name="adj2" fmla="val 9300445"/>
            </a:avLst>
          </a:prstGeom>
          <a:ln w="15875">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854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E23AA1-5E84-1542-85FA-0AD28CCBD63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2774767" cy="1027487"/>
          </a:xfrm>
          <a:prstGeom prst="rect">
            <a:avLst/>
          </a:prstGeom>
        </p:spPr>
      </p:pic>
      <p:sp>
        <p:nvSpPr>
          <p:cNvPr id="6" name="Title 1">
            <a:extLst>
              <a:ext uri="{FF2B5EF4-FFF2-40B4-BE49-F238E27FC236}">
                <a16:creationId xmlns:a16="http://schemas.microsoft.com/office/drawing/2014/main" id="{B3B6D91D-08CC-8B40-9A20-FA411810223C}"/>
              </a:ext>
            </a:extLst>
          </p:cNvPr>
          <p:cNvSpPr>
            <a:spLocks noGrp="1"/>
          </p:cNvSpPr>
          <p:nvPr>
            <p:ph type="ctrTitle" hasCustomPrompt="1"/>
          </p:nvPr>
        </p:nvSpPr>
        <p:spPr>
          <a:xfrm>
            <a:off x="3787140" y="1127760"/>
            <a:ext cx="4610100" cy="3066867"/>
          </a:xfrm>
          <a:prstGeom prst="rect">
            <a:avLst/>
          </a:prstGeom>
        </p:spPr>
        <p:txBody>
          <a:bodyPr anchor="ctr" anchorCtr="0">
            <a:normAutofit/>
          </a:bodyPr>
          <a:lstStyle>
            <a:lvl1pPr algn="ctr">
              <a:defRPr sz="3200" b="1" baseline="0">
                <a:solidFill>
                  <a:schemeClr val="bg1"/>
                </a:solidFill>
                <a:latin typeface="Arial" panose="020B0604020202020204" pitchFamily="34" charset="0"/>
                <a:cs typeface="Arial" panose="020B0604020202020204" pitchFamily="34" charset="0"/>
              </a:defRPr>
            </a:lvl1pPr>
          </a:lstStyle>
          <a:p>
            <a:r>
              <a:rPr lang="en-US" dirty="0"/>
              <a:t>Add presentation title – Arial 32pt</a:t>
            </a:r>
            <a:endParaRPr lang="en-GB" dirty="0"/>
          </a:p>
        </p:txBody>
      </p:sp>
      <p:sp>
        <p:nvSpPr>
          <p:cNvPr id="8" name="Subtitle 2">
            <a:extLst>
              <a:ext uri="{FF2B5EF4-FFF2-40B4-BE49-F238E27FC236}">
                <a16:creationId xmlns:a16="http://schemas.microsoft.com/office/drawing/2014/main" id="{61D62B56-9FE8-D94E-A6EA-EC6A8F16943B}"/>
              </a:ext>
            </a:extLst>
          </p:cNvPr>
          <p:cNvSpPr>
            <a:spLocks noGrp="1"/>
          </p:cNvSpPr>
          <p:nvPr>
            <p:ph type="subTitle" idx="1" hasCustomPrompt="1"/>
          </p:nvPr>
        </p:nvSpPr>
        <p:spPr>
          <a:xfrm>
            <a:off x="3794760" y="4194626"/>
            <a:ext cx="4625340" cy="1535613"/>
          </a:xfrm>
          <a:prstGeom prst="rect">
            <a:avLst/>
          </a:prstGeom>
        </p:spPr>
        <p:txBody>
          <a:bodyPr anchor="ctr">
            <a:normAutofit/>
          </a:bodyPr>
          <a:lstStyle>
            <a:lvl1pPr marL="0" indent="0" algn="ctr">
              <a:buNone/>
              <a:defRPr lang="en-GB" sz="24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solidFill>
                  <a:srgbClr val="FFFFFF"/>
                </a:solidFill>
                <a:effectLst/>
                <a:latin typeface="Arial" panose="020B0604020202020204" pitchFamily="34" charset="0"/>
              </a:rPr>
              <a:t>Add presenter name or subtitle – Arial 24pt</a:t>
            </a:r>
          </a:p>
        </p:txBody>
      </p:sp>
    </p:spTree>
    <p:extLst>
      <p:ext uri="{BB962C8B-B14F-4D97-AF65-F5344CB8AC3E}">
        <p14:creationId xmlns:p14="http://schemas.microsoft.com/office/powerpoint/2010/main" val="342536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theme" Target="../theme/theme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E112F-1B58-4F80-8548-230F871317D2}" type="datetimeFigureOut">
              <a:rPr lang="en-GB" smtClean="0"/>
              <a:t>07/11/2025</a:t>
            </a:fld>
            <a:endParaRPr lang="en-GB"/>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9141"/>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62" r:id="rId3"/>
    <p:sldLayoutId id="2147483650" r:id="rId4"/>
    <p:sldLayoutId id="2147483658" r:id="rId5"/>
    <p:sldLayoutId id="214748365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
            <a:ext cx="12192000" cy="69293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390773" y="187758"/>
            <a:ext cx="7380211" cy="564286"/>
          </a:xfrm>
          <a:prstGeom prst="rect">
            <a:avLst/>
          </a:prstGeom>
        </p:spPr>
        <p:txBody>
          <a:bodyPr vert="horz" lIns="121162" tIns="60582" rIns="121162" bIns="60582"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31" y="1053286"/>
            <a:ext cx="10972801" cy="5072359"/>
          </a:xfrm>
          <a:prstGeom prst="rect">
            <a:avLst/>
          </a:prstGeom>
        </p:spPr>
        <p:txBody>
          <a:bodyPr vert="horz" lIns="121162" tIns="60582" rIns="121162" bIns="6058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35" y="6356364"/>
            <a:ext cx="2844801" cy="366183"/>
          </a:xfrm>
          <a:prstGeom prst="rect">
            <a:avLst/>
          </a:prstGeom>
        </p:spPr>
        <p:txBody>
          <a:bodyPr vert="horz" lIns="121162" tIns="60582" rIns="121162" bIns="60582" rtlCol="0" anchor="ctr"/>
          <a:lstStyle>
            <a:lvl1pPr algn="l">
              <a:defRPr sz="1500">
                <a:solidFill>
                  <a:schemeClr val="tx1">
                    <a:tint val="75000"/>
                  </a:schemeClr>
                </a:solidFill>
              </a:defRPr>
            </a:lvl1pPr>
          </a:lstStyle>
          <a:p>
            <a:pPr defTabSz="1214358"/>
            <a:fld id="{137EBBC7-1135-4F53-B6A4-1FD829D30138}" type="datetimeFigureOut">
              <a:rPr lang="en-GB" smtClean="0">
                <a:solidFill>
                  <a:prstClr val="black">
                    <a:tint val="75000"/>
                  </a:prstClr>
                </a:solidFill>
              </a:rPr>
              <a:pPr defTabSz="1214358"/>
              <a:t>07/11/2025</a:t>
            </a:fld>
            <a:endParaRPr lang="en-GB">
              <a:solidFill>
                <a:prstClr val="black">
                  <a:tint val="75000"/>
                </a:prstClr>
              </a:solidFill>
            </a:endParaRPr>
          </a:p>
        </p:txBody>
      </p:sp>
      <p:sp>
        <p:nvSpPr>
          <p:cNvPr id="5" name="Footer Placeholder 4"/>
          <p:cNvSpPr>
            <a:spLocks noGrp="1"/>
          </p:cNvSpPr>
          <p:nvPr>
            <p:ph type="ftr" sz="quarter" idx="3"/>
          </p:nvPr>
        </p:nvSpPr>
        <p:spPr>
          <a:xfrm>
            <a:off x="4165605" y="6356364"/>
            <a:ext cx="3860800" cy="366183"/>
          </a:xfrm>
          <a:prstGeom prst="rect">
            <a:avLst/>
          </a:prstGeom>
        </p:spPr>
        <p:txBody>
          <a:bodyPr vert="horz" lIns="121162" tIns="60582" rIns="121162" bIns="60582" rtlCol="0" anchor="ctr"/>
          <a:lstStyle>
            <a:lvl1pPr algn="ctr">
              <a:defRPr sz="1500">
                <a:solidFill>
                  <a:schemeClr val="tx1">
                    <a:tint val="75000"/>
                  </a:schemeClr>
                </a:solidFill>
              </a:defRPr>
            </a:lvl1pPr>
          </a:lstStyle>
          <a:p>
            <a:pPr defTabSz="1214358"/>
            <a:endParaRPr lang="en-GB">
              <a:solidFill>
                <a:prstClr val="black">
                  <a:tint val="75000"/>
                </a:prstClr>
              </a:solidFill>
            </a:endParaRPr>
          </a:p>
        </p:txBody>
      </p:sp>
      <p:sp>
        <p:nvSpPr>
          <p:cNvPr id="6" name="Slide Number Placeholder 5"/>
          <p:cNvSpPr>
            <a:spLocks noGrp="1"/>
          </p:cNvSpPr>
          <p:nvPr>
            <p:ph type="sldNum" sz="quarter" idx="4"/>
          </p:nvPr>
        </p:nvSpPr>
        <p:spPr>
          <a:xfrm>
            <a:off x="8737636" y="6356364"/>
            <a:ext cx="2844801" cy="366183"/>
          </a:xfrm>
          <a:prstGeom prst="rect">
            <a:avLst/>
          </a:prstGeom>
        </p:spPr>
        <p:txBody>
          <a:bodyPr vert="horz" lIns="121162" tIns="60582" rIns="121162" bIns="60582" rtlCol="0" anchor="ctr"/>
          <a:lstStyle>
            <a:lvl1pPr algn="r">
              <a:defRPr sz="1500">
                <a:solidFill>
                  <a:schemeClr val="tx1">
                    <a:tint val="75000"/>
                  </a:schemeClr>
                </a:solidFill>
              </a:defRPr>
            </a:lvl1pPr>
          </a:lstStyle>
          <a:p>
            <a:pPr defTabSz="1214358"/>
            <a:fld id="{EFE3ECAA-E2FC-40FE-B637-1FCEFF4BB8E8}" type="slidenum">
              <a:rPr lang="en-GB" smtClean="0">
                <a:solidFill>
                  <a:prstClr val="black">
                    <a:tint val="75000"/>
                  </a:prstClr>
                </a:solidFill>
              </a:rPr>
              <a:pPr defTabSz="1214358"/>
              <a:t>‹#›</a:t>
            </a:fld>
            <a:endParaRPr lang="en-GB">
              <a:solidFill>
                <a:prstClr val="black">
                  <a:tint val="75000"/>
                </a:prstClr>
              </a:solidFill>
            </a:endParaRPr>
          </a:p>
        </p:txBody>
      </p:sp>
    </p:spTree>
    <p:extLst>
      <p:ext uri="{BB962C8B-B14F-4D97-AF65-F5344CB8AC3E}">
        <p14:creationId xmlns:p14="http://schemas.microsoft.com/office/powerpoint/2010/main" val="143591488"/>
      </p:ext>
    </p:extLst>
  </p:cSld>
  <p:clrMap bg1="lt1" tx1="dk1" bg2="lt2" tx2="dk2" accent1="accent1" accent2="accent2" accent3="accent3" accent4="accent4" accent5="accent5" accent6="accent6" hlink="hlink" folHlink="folHlink"/>
  <p:sldLayoutIdLst>
    <p:sldLayoutId id="2147483660" r:id="rId1"/>
  </p:sldLayoutIdLst>
  <p:transition>
    <p:fade/>
  </p:transition>
  <p:txStyles>
    <p:titleStyle>
      <a:lvl1pPr algn="l" defTabSz="1214358" rtl="0" eaLnBrk="1" latinLnBrk="0" hangingPunct="1">
        <a:spcBef>
          <a:spcPct val="0"/>
        </a:spcBef>
        <a:buNone/>
        <a:defRPr sz="2400" kern="1200">
          <a:solidFill>
            <a:schemeClr val="bg1"/>
          </a:solidFill>
          <a:latin typeface="+mj-lt"/>
          <a:ea typeface="+mj-ea"/>
          <a:cs typeface="+mj-cs"/>
        </a:defRPr>
      </a:lvl1pPr>
    </p:titleStyle>
    <p:bodyStyle>
      <a:lvl1pPr marL="455387" indent="-455387" algn="l" defTabSz="1214358" rtl="0" eaLnBrk="1" latinLnBrk="0" hangingPunct="1">
        <a:spcBef>
          <a:spcPct val="20000"/>
        </a:spcBef>
        <a:buFont typeface="Arial" pitchFamily="34" charset="0"/>
        <a:buChar char="•"/>
        <a:defRPr sz="2899" kern="1200">
          <a:solidFill>
            <a:schemeClr val="tx1"/>
          </a:solidFill>
          <a:latin typeface="+mn-lt"/>
          <a:ea typeface="+mn-ea"/>
          <a:cs typeface="+mn-cs"/>
        </a:defRPr>
      </a:lvl1pPr>
      <a:lvl2pPr marL="986668" indent="-379472" algn="l" defTabSz="1214358"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517954" indent="-303602" algn="l" defTabSz="1214358"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2125126"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2732313" indent="-303602" algn="l" defTabSz="1214358"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3339493"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46671"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53852"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61025" indent="-303602" algn="l" defTabSz="1214358"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4358" rtl="0" eaLnBrk="1" latinLnBrk="0" hangingPunct="1">
        <a:defRPr sz="2400" kern="1200">
          <a:solidFill>
            <a:schemeClr val="tx1"/>
          </a:solidFill>
          <a:latin typeface="+mn-lt"/>
          <a:ea typeface="+mn-ea"/>
          <a:cs typeface="+mn-cs"/>
        </a:defRPr>
      </a:lvl1pPr>
      <a:lvl2pPr marL="607181" algn="l" defTabSz="1214358" rtl="0" eaLnBrk="1" latinLnBrk="0" hangingPunct="1">
        <a:defRPr sz="2400" kern="1200">
          <a:solidFill>
            <a:schemeClr val="tx1"/>
          </a:solidFill>
          <a:latin typeface="+mn-lt"/>
          <a:ea typeface="+mn-ea"/>
          <a:cs typeface="+mn-cs"/>
        </a:defRPr>
      </a:lvl2pPr>
      <a:lvl3pPr marL="1214358" algn="l" defTabSz="1214358" rtl="0" eaLnBrk="1" latinLnBrk="0" hangingPunct="1">
        <a:defRPr sz="2400" kern="1200">
          <a:solidFill>
            <a:schemeClr val="tx1"/>
          </a:solidFill>
          <a:latin typeface="+mn-lt"/>
          <a:ea typeface="+mn-ea"/>
          <a:cs typeface="+mn-cs"/>
        </a:defRPr>
      </a:lvl3pPr>
      <a:lvl4pPr marL="1821542" algn="l" defTabSz="1214358" rtl="0" eaLnBrk="1" latinLnBrk="0" hangingPunct="1">
        <a:defRPr sz="2400" kern="1200">
          <a:solidFill>
            <a:schemeClr val="tx1"/>
          </a:solidFill>
          <a:latin typeface="+mn-lt"/>
          <a:ea typeface="+mn-ea"/>
          <a:cs typeface="+mn-cs"/>
        </a:defRPr>
      </a:lvl4pPr>
      <a:lvl5pPr marL="2428712" algn="l" defTabSz="1214358" rtl="0" eaLnBrk="1" latinLnBrk="0" hangingPunct="1">
        <a:defRPr sz="2400" kern="1200">
          <a:solidFill>
            <a:schemeClr val="tx1"/>
          </a:solidFill>
          <a:latin typeface="+mn-lt"/>
          <a:ea typeface="+mn-ea"/>
          <a:cs typeface="+mn-cs"/>
        </a:defRPr>
      </a:lvl5pPr>
      <a:lvl6pPr marL="3035905" algn="l" defTabSz="1214358" rtl="0" eaLnBrk="1" latinLnBrk="0" hangingPunct="1">
        <a:defRPr sz="2400" kern="1200">
          <a:solidFill>
            <a:schemeClr val="tx1"/>
          </a:solidFill>
          <a:latin typeface="+mn-lt"/>
          <a:ea typeface="+mn-ea"/>
          <a:cs typeface="+mn-cs"/>
        </a:defRPr>
      </a:lvl6pPr>
      <a:lvl7pPr marL="3643081" algn="l" defTabSz="1214358" rtl="0" eaLnBrk="1" latinLnBrk="0" hangingPunct="1">
        <a:defRPr sz="2400" kern="1200">
          <a:solidFill>
            <a:schemeClr val="tx1"/>
          </a:solidFill>
          <a:latin typeface="+mn-lt"/>
          <a:ea typeface="+mn-ea"/>
          <a:cs typeface="+mn-cs"/>
        </a:defRPr>
      </a:lvl7pPr>
      <a:lvl8pPr marL="4250264" algn="l" defTabSz="1214358" rtl="0" eaLnBrk="1" latinLnBrk="0" hangingPunct="1">
        <a:defRPr sz="2400" kern="1200">
          <a:solidFill>
            <a:schemeClr val="tx1"/>
          </a:solidFill>
          <a:latin typeface="+mn-lt"/>
          <a:ea typeface="+mn-ea"/>
          <a:cs typeface="+mn-cs"/>
        </a:defRPr>
      </a:lvl8pPr>
      <a:lvl9pPr marL="4857435" algn="l" defTabSz="121435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9377" y="6356350"/>
            <a:ext cx="288683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070619-D170-48E7-B25D-293F3BFD294D}" type="datetime4">
              <a:rPr lang="en-GB" smtClean="0"/>
              <a:t>07 November 2025</a:t>
            </a:fld>
            <a:endParaRPr lang="en-GB"/>
          </a:p>
        </p:txBody>
      </p:sp>
      <p:sp>
        <p:nvSpPr>
          <p:cNvPr id="5" name="Footer Placeholder 4"/>
          <p:cNvSpPr>
            <a:spLocks noGrp="1"/>
          </p:cNvSpPr>
          <p:nvPr>
            <p:ph type="ftr" sz="quarter" idx="3"/>
          </p:nvPr>
        </p:nvSpPr>
        <p:spPr>
          <a:xfrm>
            <a:off x="404019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Name, Department</a:t>
            </a:r>
            <a:endParaRPr lang="en-GB" dirty="0"/>
          </a:p>
        </p:txBody>
      </p:sp>
      <p:sp>
        <p:nvSpPr>
          <p:cNvPr id="6" name="Slide Number Placeholder 5"/>
          <p:cNvSpPr>
            <a:spLocks noGrp="1"/>
          </p:cNvSpPr>
          <p:nvPr>
            <p:ph type="sldNum" sz="quarter" idx="4"/>
          </p:nvPr>
        </p:nvSpPr>
        <p:spPr>
          <a:xfrm>
            <a:off x="8828967" y="6356350"/>
            <a:ext cx="290810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530E-1875-46E6-901C-76683197A1B3}" type="slidenum">
              <a:rPr lang="en-GB" smtClean="0"/>
              <a:pPr/>
              <a:t>‹#›</a:t>
            </a:fld>
            <a:endParaRPr lang="en-GB"/>
          </a:p>
        </p:txBody>
      </p:sp>
    </p:spTree>
    <p:extLst>
      <p:ext uri="{BB962C8B-B14F-4D97-AF65-F5344CB8AC3E}">
        <p14:creationId xmlns:p14="http://schemas.microsoft.com/office/powerpoint/2010/main" val="60149242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Lst>
  <p:hf hdr="0"/>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2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9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hyperlink" Target="https://www.wwf.org.uk/"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0.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www.bbc.co.uk/news/resources/idt-40ac92b1-1750-4e86-9936-2cda6b0acb3f" TargetMode="External"/><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hyperlink" Target="https://www.dsource.in/course/introduction-cognitive-ergonomics-design/human-error-and-reliability/human-erro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hyperlink" Target="https://www.hse.gov.uk/humanfactors/topics/types.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hyperlink" Target="https://www.hse.gov.uk/humanfactors/topics/types.pdf" TargetMode="Externa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hyperlink" Target="https://www.hse.gov.uk/humanfactors/topics/types.pdf" TargetMode="Externa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mailto:Glyn.Lawson@Nottingham.ac.uk"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s://www.interaction-design.org/literature/book/the-glossary-of-human-computer-interaction/mental-model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hyperlink" Target="https://www.wwf.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2210A-B2CE-BC17-2CCF-3077867E72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F3D179-11AF-21D2-64C8-32EBE3EDD8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2050" name="Picture 2" descr="What was life like before the Industrial Revolution? - BBC Bitesize">
            <a:extLst>
              <a:ext uri="{FF2B5EF4-FFF2-40B4-BE49-F238E27FC236}">
                <a16:creationId xmlns:a16="http://schemas.microsoft.com/office/drawing/2014/main" id="{FA40A6F3-F9E4-F494-BE44-391CF2BE5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3" y="-389744"/>
            <a:ext cx="15058528" cy="811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36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Answers</a:t>
            </a:r>
          </a:p>
        </p:txBody>
      </p:sp>
      <p:sp>
        <p:nvSpPr>
          <p:cNvPr id="21" name="Rectangle 3"/>
          <p:cNvSpPr txBox="1">
            <a:spLocks noChangeArrowheads="1"/>
          </p:cNvSpPr>
          <p:nvPr/>
        </p:nvSpPr>
        <p:spPr bwMode="auto">
          <a:xfrm>
            <a:off x="838201" y="1162728"/>
            <a:ext cx="7586892"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lvl="0">
              <a:buClr>
                <a:srgbClr val="003366"/>
              </a:buClr>
              <a:buFont typeface="Arial" panose="020B0604020202020204" pitchFamily="34" charset="0"/>
              <a:buChar char="•"/>
            </a:pPr>
            <a:r>
              <a:rPr lang="en-GB" kern="0" dirty="0">
                <a:solidFill>
                  <a:srgbClr val="003366"/>
                </a:solidFill>
              </a:rPr>
              <a:t>Cues, affordances, constraints, mappings</a:t>
            </a:r>
          </a:p>
          <a:p>
            <a:pPr lvl="0">
              <a:buClr>
                <a:srgbClr val="003366"/>
              </a:buClr>
              <a:buFont typeface="Arial" panose="020B0604020202020204" pitchFamily="34" charset="0"/>
              <a:buChar char="•"/>
            </a:pPr>
            <a:r>
              <a:rPr lang="en-GB" kern="0" dirty="0">
                <a:solidFill>
                  <a:srgbClr val="003366"/>
                </a:solidFill>
              </a:rPr>
              <a:t>Gestalt principles of design:</a:t>
            </a:r>
          </a:p>
          <a:p>
            <a:pPr lvl="1">
              <a:buClr>
                <a:srgbClr val="003366"/>
              </a:buClr>
              <a:buFont typeface="Arial" panose="020B0604020202020204" pitchFamily="34" charset="0"/>
              <a:buChar char="•"/>
            </a:pPr>
            <a:r>
              <a:rPr lang="en-GB" kern="0" dirty="0">
                <a:solidFill>
                  <a:srgbClr val="003366"/>
                </a:solidFill>
              </a:rPr>
              <a:t>Similarity</a:t>
            </a:r>
          </a:p>
          <a:p>
            <a:pPr lvl="1">
              <a:buClr>
                <a:srgbClr val="003366"/>
              </a:buClr>
              <a:buFont typeface="Arial" panose="020B0604020202020204" pitchFamily="34" charset="0"/>
              <a:buChar char="•"/>
            </a:pPr>
            <a:r>
              <a:rPr lang="en-GB" kern="0" dirty="0">
                <a:solidFill>
                  <a:srgbClr val="003366"/>
                </a:solidFill>
              </a:rPr>
              <a:t>Continuation</a:t>
            </a:r>
          </a:p>
          <a:p>
            <a:pPr lvl="1">
              <a:buClr>
                <a:srgbClr val="003366"/>
              </a:buClr>
              <a:buFont typeface="Arial" panose="020B0604020202020204" pitchFamily="34" charset="0"/>
              <a:buChar char="•"/>
            </a:pPr>
            <a:r>
              <a:rPr lang="en-GB" kern="0" dirty="0">
                <a:solidFill>
                  <a:srgbClr val="003366"/>
                </a:solidFill>
              </a:rPr>
              <a:t>Closure</a:t>
            </a:r>
          </a:p>
          <a:p>
            <a:pPr lvl="1">
              <a:buClr>
                <a:srgbClr val="003366"/>
              </a:buClr>
              <a:buFont typeface="Arial" panose="020B0604020202020204" pitchFamily="34" charset="0"/>
              <a:buChar char="•"/>
            </a:pPr>
            <a:r>
              <a:rPr lang="en-GB" kern="0" dirty="0">
                <a:solidFill>
                  <a:srgbClr val="003366"/>
                </a:solidFill>
              </a:rPr>
              <a:t>Proximity</a:t>
            </a:r>
          </a:p>
          <a:p>
            <a:pPr lvl="1">
              <a:buClr>
                <a:srgbClr val="003366"/>
              </a:buClr>
              <a:buFont typeface="Arial" panose="020B0604020202020204" pitchFamily="34" charset="0"/>
              <a:buChar char="•"/>
            </a:pPr>
            <a:r>
              <a:rPr lang="en-GB" kern="0" dirty="0">
                <a:solidFill>
                  <a:srgbClr val="003366"/>
                </a:solidFill>
              </a:rPr>
              <a:t>Symmetry </a:t>
            </a:r>
          </a:p>
          <a:p>
            <a:pPr lvl="1">
              <a:buClr>
                <a:srgbClr val="003366"/>
              </a:buClr>
              <a:buFont typeface="Arial" panose="020B0604020202020204" pitchFamily="34" charset="0"/>
              <a:buChar char="•"/>
            </a:pPr>
            <a:r>
              <a:rPr lang="en-GB" kern="0" dirty="0">
                <a:solidFill>
                  <a:srgbClr val="003366"/>
                </a:solidFill>
              </a:rPr>
              <a:t>(Figure/ground)</a:t>
            </a:r>
          </a:p>
          <a:p>
            <a:pPr lvl="1">
              <a:buClr>
                <a:srgbClr val="003366"/>
              </a:buClr>
              <a:buFont typeface="Arial" panose="020B0604020202020204" pitchFamily="34" charset="0"/>
              <a:buChar char="•"/>
            </a:pPr>
            <a:endParaRPr lang="en-GB" kern="0" dirty="0">
              <a:solidFill>
                <a:srgbClr val="003366"/>
              </a:solidFill>
            </a:endParaRPr>
          </a:p>
          <a:p>
            <a:pPr lvl="1">
              <a:buClr>
                <a:srgbClr val="003366"/>
              </a:buClr>
              <a:buFont typeface="Arial" panose="020B0604020202020204" pitchFamily="34" charset="0"/>
              <a:buChar char="•"/>
            </a:pPr>
            <a:endParaRPr lang="en-GB" kern="0" dirty="0">
              <a:solidFill>
                <a:srgbClr val="003366"/>
              </a:solidFill>
            </a:endParaRPr>
          </a:p>
          <a:p>
            <a:pPr lvl="1">
              <a:buClr>
                <a:srgbClr val="003366"/>
              </a:buClr>
              <a:buFont typeface="Arial" panose="020B0604020202020204" pitchFamily="34" charset="0"/>
              <a:buChar char="•"/>
            </a:pPr>
            <a:endParaRPr lang="en-GB" kern="0" dirty="0">
              <a:solidFill>
                <a:srgbClr val="003366"/>
              </a:solidFill>
            </a:endParaRPr>
          </a:p>
          <a:p>
            <a:pPr lvl="0">
              <a:buClr>
                <a:srgbClr val="003366"/>
              </a:buClr>
              <a:buFont typeface="Arial" panose="020B0604020202020204" pitchFamily="34" charset="0"/>
              <a:buChar char="•"/>
            </a:pPr>
            <a:endParaRPr lang="en-GB" kern="0" dirty="0">
              <a:solidFill>
                <a:srgbClr val="003366"/>
              </a:solidFill>
            </a:endParaRPr>
          </a:p>
        </p:txBody>
      </p:sp>
      <p:sp>
        <p:nvSpPr>
          <p:cNvPr id="5" name="Slide Number Placeholder 1"/>
          <p:cNvSpPr txBox="1">
            <a:spLocks/>
          </p:cNvSpPr>
          <p:nvPr/>
        </p:nvSpPr>
        <p:spPr>
          <a:xfrm>
            <a:off x="8828967" y="6356350"/>
            <a:ext cx="290810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BBF530E-1875-46E6-901C-76683197A1B3}" type="slidenum">
              <a:rPr lang="en-GB" smtClean="0">
                <a:solidFill>
                  <a:srgbClr val="000000">
                    <a:tint val="75000"/>
                  </a:srgbClr>
                </a:solidFill>
                <a:latin typeface="Arial" panose="020B0604020202020204"/>
              </a:rPr>
              <a:pPr>
                <a:defRPr/>
              </a:pPr>
              <a:t>10</a:t>
            </a:fld>
            <a:endParaRPr lang="en-GB" dirty="0">
              <a:solidFill>
                <a:srgbClr val="000000">
                  <a:tint val="75000"/>
                </a:srgbClr>
              </a:solidFill>
              <a:latin typeface="Arial" panose="020B0604020202020204"/>
            </a:endParaRPr>
          </a:p>
        </p:txBody>
      </p:sp>
      <p:grpSp>
        <p:nvGrpSpPr>
          <p:cNvPr id="6" name="Group 15" title="graphic illustrating gestalt principle of proximity"/>
          <p:cNvGrpSpPr>
            <a:grpSpLocks/>
          </p:cNvGrpSpPr>
          <p:nvPr/>
        </p:nvGrpSpPr>
        <p:grpSpPr bwMode="auto">
          <a:xfrm>
            <a:off x="9304880" y="1339556"/>
            <a:ext cx="1625600" cy="914400"/>
            <a:chOff x="768" y="1392"/>
            <a:chExt cx="3072" cy="1728"/>
          </a:xfrm>
        </p:grpSpPr>
        <p:sp>
          <p:nvSpPr>
            <p:cNvPr id="7" name="Oval 7"/>
            <p:cNvSpPr>
              <a:spLocks noChangeArrowheads="1"/>
            </p:cNvSpPr>
            <p:nvPr/>
          </p:nvSpPr>
          <p:spPr bwMode="auto">
            <a:xfrm>
              <a:off x="768" y="2016"/>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Oval 8"/>
            <p:cNvSpPr>
              <a:spLocks noChangeArrowheads="1"/>
            </p:cNvSpPr>
            <p:nvPr/>
          </p:nvSpPr>
          <p:spPr bwMode="auto">
            <a:xfrm>
              <a:off x="1104" y="2208"/>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Oval 9"/>
            <p:cNvSpPr>
              <a:spLocks noChangeArrowheads="1"/>
            </p:cNvSpPr>
            <p:nvPr/>
          </p:nvSpPr>
          <p:spPr bwMode="auto">
            <a:xfrm>
              <a:off x="1296" y="2544"/>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Oval 10"/>
            <p:cNvSpPr>
              <a:spLocks noChangeArrowheads="1"/>
            </p:cNvSpPr>
            <p:nvPr/>
          </p:nvSpPr>
          <p:spPr bwMode="auto">
            <a:xfrm>
              <a:off x="3312" y="283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Oval 11"/>
            <p:cNvSpPr>
              <a:spLocks noChangeArrowheads="1"/>
            </p:cNvSpPr>
            <p:nvPr/>
          </p:nvSpPr>
          <p:spPr bwMode="auto">
            <a:xfrm>
              <a:off x="3552" y="2496"/>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Oval 12"/>
            <p:cNvSpPr>
              <a:spLocks noChangeArrowheads="1"/>
            </p:cNvSpPr>
            <p:nvPr/>
          </p:nvSpPr>
          <p:spPr bwMode="auto">
            <a:xfrm>
              <a:off x="2736" y="139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Oval 13"/>
            <p:cNvSpPr>
              <a:spLocks noChangeArrowheads="1"/>
            </p:cNvSpPr>
            <p:nvPr/>
          </p:nvSpPr>
          <p:spPr bwMode="auto">
            <a:xfrm>
              <a:off x="2496" y="1728"/>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4"/>
            <p:cNvSpPr>
              <a:spLocks noChangeArrowheads="1"/>
            </p:cNvSpPr>
            <p:nvPr/>
          </p:nvSpPr>
          <p:spPr bwMode="auto">
            <a:xfrm>
              <a:off x="2208" y="139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15" name="Picture 14" title="showing gestalt principle of continuity"/>
          <p:cNvPicPr>
            <a:picLocks noChangeAspect="1"/>
          </p:cNvPicPr>
          <p:nvPr/>
        </p:nvPicPr>
        <p:blipFill>
          <a:blip r:embed="rId3"/>
          <a:stretch>
            <a:fillRect/>
          </a:stretch>
        </p:blipFill>
        <p:spPr>
          <a:xfrm>
            <a:off x="8844521" y="2969968"/>
            <a:ext cx="2444718" cy="1324169"/>
          </a:xfrm>
          <a:prstGeom prst="rect">
            <a:avLst/>
          </a:prstGeom>
        </p:spPr>
      </p:pic>
      <p:sp>
        <p:nvSpPr>
          <p:cNvPr id="16" name="Rectangle 15"/>
          <p:cNvSpPr/>
          <p:nvPr/>
        </p:nvSpPr>
        <p:spPr>
          <a:xfrm>
            <a:off x="8502609" y="6275330"/>
            <a:ext cx="2636463" cy="369332"/>
          </a:xfrm>
          <a:prstGeom prst="rect">
            <a:avLst/>
          </a:prstGeom>
        </p:spPr>
        <p:txBody>
          <a:bodyPr wrap="square">
            <a:spAutoFit/>
          </a:bodyPr>
          <a:lstStyle/>
          <a:p>
            <a:r>
              <a:rPr lang="en-GB" dirty="0">
                <a:hlinkClick r:id="rId4"/>
              </a:rPr>
              <a:t>Image source: WWF</a:t>
            </a:r>
            <a:endParaRPr lang="en-GB" dirty="0"/>
          </a:p>
        </p:txBody>
      </p:sp>
      <p:pic>
        <p:nvPicPr>
          <p:cNvPr id="17" name="Picture 2" descr="WW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0050" y="4376937"/>
            <a:ext cx="1761583" cy="197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841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11</a:t>
            </a:fld>
            <a:endParaRPr lang="en-GB"/>
          </a:p>
        </p:txBody>
      </p:sp>
      <p:sp>
        <p:nvSpPr>
          <p:cNvPr id="3" name="Content Placeholder 2"/>
          <p:cNvSpPr>
            <a:spLocks noGrp="1"/>
          </p:cNvSpPr>
          <p:nvPr>
            <p:ph sz="quarter" idx="13"/>
          </p:nvPr>
        </p:nvSpPr>
        <p:spPr>
          <a:xfrm>
            <a:off x="190905" y="1179733"/>
            <a:ext cx="11257699" cy="4395568"/>
          </a:xfrm>
        </p:spPr>
        <p:txBody>
          <a:bodyPr/>
          <a:lstStyle/>
          <a:p>
            <a:pPr marL="0" indent="0">
              <a:buNone/>
            </a:pPr>
            <a:r>
              <a:rPr lang="en-GB" sz="2000" b="1" dirty="0"/>
              <a:t>Module LO’s: </a:t>
            </a:r>
          </a:p>
          <a:p>
            <a:r>
              <a:rPr lang="en-GB" sz="2000" dirty="0"/>
              <a:t>LO1 –Describe how humans process information and how this applies in a variety of working contexts.</a:t>
            </a:r>
          </a:p>
          <a:p>
            <a:r>
              <a:rPr lang="en-GB" sz="2000" dirty="0"/>
              <a:t>LO3 –Critically analyse a variety of products and systems according to the extent that they support human behaviour and performance.</a:t>
            </a:r>
          </a:p>
          <a:p>
            <a:r>
              <a:rPr lang="en-GB" sz="2000" dirty="0"/>
              <a:t>LO5 – Recognise the variety of products and work contexts to which cognitive ergonomics design practice and guidance can be applied.</a:t>
            </a:r>
          </a:p>
          <a:p>
            <a:pPr marL="0" indent="0">
              <a:buNone/>
            </a:pPr>
            <a:r>
              <a:rPr lang="en-GB" sz="2000" b="1" dirty="0"/>
              <a:t>Lecture objectives: </a:t>
            </a:r>
          </a:p>
          <a:p>
            <a:r>
              <a:rPr lang="en-US" sz="2000" dirty="0"/>
              <a:t>Understand impact of automation, including ironies of automation</a:t>
            </a:r>
          </a:p>
          <a:p>
            <a:r>
              <a:rPr lang="en-US" sz="2000" dirty="0"/>
              <a:t>Consider ironies of automation in the context of digital manufacturing</a:t>
            </a:r>
          </a:p>
          <a:p>
            <a:pPr marL="228600" marR="0" lvl="0" indent="-228600" algn="l" defTabSz="914400" rtl="0" eaLnBrk="1" fontAlgn="auto" latinLnBrk="0" hangingPunct="1">
              <a:lnSpc>
                <a:spcPct val="90000"/>
              </a:lnSpc>
              <a:spcBef>
                <a:spcPts val="1000"/>
              </a:spcBef>
              <a:spcAft>
                <a:spcPts val="0"/>
              </a:spcAft>
              <a:buClr>
                <a:srgbClr val="005697"/>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4A4A49"/>
                </a:solidFill>
                <a:effectLst/>
                <a:uLnTx/>
                <a:uFillTx/>
                <a:latin typeface="Arial" panose="020B0604020202020204" pitchFamily="34" charset="0"/>
                <a:ea typeface="+mn-ea"/>
                <a:cs typeface="Arial" panose="020B0604020202020204" pitchFamily="34" charset="0"/>
              </a:rPr>
              <a:t>Consider ways of understanding and classifying human error</a:t>
            </a:r>
          </a:p>
          <a:p>
            <a:endParaRPr lang="en-US" dirty="0"/>
          </a:p>
          <a:p>
            <a:pPr marL="0" indent="0">
              <a:buNone/>
            </a:pPr>
            <a:endParaRPr lang="en-GB" sz="2000" dirty="0"/>
          </a:p>
        </p:txBody>
      </p:sp>
      <p:sp>
        <p:nvSpPr>
          <p:cNvPr id="4" name="Title 3"/>
          <p:cNvSpPr>
            <a:spLocks noGrp="1"/>
          </p:cNvSpPr>
          <p:nvPr>
            <p:ph type="title"/>
          </p:nvPr>
        </p:nvSpPr>
        <p:spPr/>
        <p:txBody>
          <a:bodyPr/>
          <a:lstStyle/>
          <a:p>
            <a:r>
              <a:rPr lang="en-GB" dirty="0"/>
              <a:t>Learning objectives – human error and automation</a:t>
            </a:r>
          </a:p>
        </p:txBody>
      </p:sp>
    </p:spTree>
    <p:extLst>
      <p:ext uri="{BB962C8B-B14F-4D97-AF65-F5344CB8AC3E}">
        <p14:creationId xmlns:p14="http://schemas.microsoft.com/office/powerpoint/2010/main" val="349089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12</a:t>
            </a:fld>
            <a:endParaRPr lang="en-GB" dirty="0"/>
          </a:p>
        </p:txBody>
      </p:sp>
      <p:sp>
        <p:nvSpPr>
          <p:cNvPr id="3" name="Content Placeholder 2"/>
          <p:cNvSpPr>
            <a:spLocks noGrp="1"/>
          </p:cNvSpPr>
          <p:nvPr>
            <p:ph sz="quarter" idx="13"/>
          </p:nvPr>
        </p:nvSpPr>
        <p:spPr>
          <a:xfrm>
            <a:off x="404314" y="1143339"/>
            <a:ext cx="11257699" cy="4395568"/>
          </a:xfrm>
        </p:spPr>
        <p:txBody>
          <a:bodyPr/>
          <a:lstStyle/>
          <a:p>
            <a:pPr fontAlgn="base"/>
            <a:r>
              <a:rPr lang="en-GB" dirty="0"/>
              <a:t>Bainbridge, L., (1983). Ironies of automation. In </a:t>
            </a:r>
            <a:r>
              <a:rPr lang="en-GB" i="1" dirty="0"/>
              <a:t>Analysis, design and evaluation of man–machine systems</a:t>
            </a:r>
            <a:r>
              <a:rPr lang="en-GB" dirty="0"/>
              <a:t> (pp. 129-135). Pergamon.</a:t>
            </a:r>
            <a:r>
              <a:rPr lang="en-GB" i="1" dirty="0"/>
              <a:t> </a:t>
            </a:r>
            <a:endParaRPr lang="en-GB" dirty="0"/>
          </a:p>
          <a:p>
            <a:pPr fontAlgn="base"/>
            <a:r>
              <a:rPr lang="en-GB" b="1" dirty="0"/>
              <a:t>Reason, J. (1990) </a:t>
            </a:r>
            <a:r>
              <a:rPr lang="en-GB" b="1" i="1" dirty="0"/>
              <a:t>Human Error.  </a:t>
            </a:r>
            <a:r>
              <a:rPr lang="en-GB" b="1" dirty="0"/>
              <a:t>Cambridge: Cambridge University Press</a:t>
            </a:r>
            <a:r>
              <a:rPr lang="en-GB" dirty="0"/>
              <a:t>.</a:t>
            </a:r>
            <a:r>
              <a:rPr lang="en-US" dirty="0">
                <a:solidFill>
                  <a:srgbClr val="FF0000"/>
                </a:solidFill>
              </a:rPr>
              <a:t>​</a:t>
            </a:r>
          </a:p>
          <a:p>
            <a:pPr fontAlgn="base"/>
            <a:r>
              <a:rPr lang="en-GB" dirty="0"/>
              <a:t>Kirwan, B. (2015) </a:t>
            </a:r>
            <a:r>
              <a:rPr lang="en-GB" i="1" dirty="0"/>
              <a:t>Human Reliability Assessment. In Wilson, J and Sharples, S. Evaluation of Human Work. Boca Raton, CRC Press.</a:t>
            </a:r>
          </a:p>
        </p:txBody>
      </p:sp>
      <p:sp>
        <p:nvSpPr>
          <p:cNvPr id="4" name="Title 3"/>
          <p:cNvSpPr>
            <a:spLocks noGrp="1"/>
          </p:cNvSpPr>
          <p:nvPr>
            <p:ph type="title"/>
          </p:nvPr>
        </p:nvSpPr>
        <p:spPr/>
        <p:txBody>
          <a:bodyPr/>
          <a:lstStyle/>
          <a:p>
            <a:r>
              <a:rPr lang="en-GB" dirty="0"/>
              <a:t>Recommended reading</a:t>
            </a:r>
          </a:p>
        </p:txBody>
      </p:sp>
    </p:spTree>
    <p:extLst>
      <p:ext uri="{BB962C8B-B14F-4D97-AF65-F5344CB8AC3E}">
        <p14:creationId xmlns:p14="http://schemas.microsoft.com/office/powerpoint/2010/main" val="414934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C503-EA6D-4673-0144-D5897859E740}"/>
              </a:ext>
            </a:extLst>
          </p:cNvPr>
          <p:cNvSpPr>
            <a:spLocks noGrp="1"/>
          </p:cNvSpPr>
          <p:nvPr>
            <p:ph type="title"/>
          </p:nvPr>
        </p:nvSpPr>
        <p:spPr/>
        <p:txBody>
          <a:bodyPr/>
          <a:lstStyle/>
          <a:p>
            <a:r>
              <a:rPr lang="en-GB" dirty="0"/>
              <a:t>Automation</a:t>
            </a:r>
          </a:p>
        </p:txBody>
      </p:sp>
    </p:spTree>
    <p:extLst>
      <p:ext uri="{BB962C8B-B14F-4D97-AF65-F5344CB8AC3E}">
        <p14:creationId xmlns:p14="http://schemas.microsoft.com/office/powerpoint/2010/main" val="232959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14</a:t>
            </a:fld>
            <a:endParaRPr lang="en-GB"/>
          </a:p>
        </p:txBody>
      </p:sp>
      <p:sp>
        <p:nvSpPr>
          <p:cNvPr id="3" name="Content Placeholder 2"/>
          <p:cNvSpPr>
            <a:spLocks noGrp="1"/>
          </p:cNvSpPr>
          <p:nvPr>
            <p:ph sz="quarter" idx="13"/>
          </p:nvPr>
        </p:nvSpPr>
        <p:spPr>
          <a:xfrm>
            <a:off x="180542" y="1494693"/>
            <a:ext cx="11830916" cy="5363307"/>
          </a:xfrm>
        </p:spPr>
        <p:txBody>
          <a:bodyPr/>
          <a:lstStyle/>
          <a:p>
            <a:pPr fontAlgn="base"/>
            <a:r>
              <a:rPr lang="en-GB" dirty="0"/>
              <a:t>Automation: Machine (usually a computer) assumes a task that is otherwise usually performed by a human operator</a:t>
            </a:r>
            <a:r>
              <a:rPr lang="en-US" dirty="0"/>
              <a:t>​</a:t>
            </a:r>
          </a:p>
          <a:p>
            <a:pPr fontAlgn="base"/>
            <a:r>
              <a:rPr lang="en-GB" dirty="0"/>
              <a:t>Automation may change requirements of human cognition, perception and workplace behaviour​</a:t>
            </a:r>
          </a:p>
          <a:p>
            <a:pPr fontAlgn="base"/>
            <a:r>
              <a:rPr lang="en-GB" b="1" i="1" dirty="0"/>
              <a:t>Classes of automation</a:t>
            </a:r>
            <a:r>
              <a:rPr lang="en-US" dirty="0"/>
              <a:t>​</a:t>
            </a:r>
          </a:p>
          <a:p>
            <a:pPr lvl="1" fontAlgn="base"/>
            <a:r>
              <a:rPr lang="en-GB" dirty="0"/>
              <a:t>Perception</a:t>
            </a:r>
            <a:r>
              <a:rPr lang="en-US" dirty="0"/>
              <a:t>​</a:t>
            </a:r>
          </a:p>
          <a:p>
            <a:pPr lvl="1" fontAlgn="base"/>
            <a:r>
              <a:rPr lang="en-GB" dirty="0"/>
              <a:t>Cognition</a:t>
            </a:r>
            <a:r>
              <a:rPr lang="en-US" dirty="0"/>
              <a:t>​</a:t>
            </a:r>
          </a:p>
          <a:p>
            <a:pPr lvl="1" fontAlgn="base"/>
            <a:r>
              <a:rPr lang="en-GB" dirty="0"/>
              <a:t>Control​/action implementation</a:t>
            </a:r>
          </a:p>
        </p:txBody>
      </p:sp>
      <p:sp>
        <p:nvSpPr>
          <p:cNvPr id="4" name="Title 3"/>
          <p:cNvSpPr>
            <a:spLocks noGrp="1"/>
          </p:cNvSpPr>
          <p:nvPr>
            <p:ph type="title"/>
          </p:nvPr>
        </p:nvSpPr>
        <p:spPr/>
        <p:txBody>
          <a:bodyPr/>
          <a:lstStyle/>
          <a:p>
            <a:r>
              <a:rPr lang="en-GB" dirty="0"/>
              <a:t>Automation</a:t>
            </a:r>
          </a:p>
        </p:txBody>
      </p:sp>
    </p:spTree>
    <p:extLst>
      <p:ext uri="{BB962C8B-B14F-4D97-AF65-F5344CB8AC3E}">
        <p14:creationId xmlns:p14="http://schemas.microsoft.com/office/powerpoint/2010/main" val="3933928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1ABF-D78E-585E-9DD2-89A9FF10F1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B655DC-6AEE-02A7-947A-0CDAA68D659A}"/>
              </a:ext>
            </a:extLst>
          </p:cNvPr>
          <p:cNvSpPr>
            <a:spLocks noGrp="1"/>
          </p:cNvSpPr>
          <p:nvPr>
            <p:ph type="sldNum" sz="quarter" idx="12"/>
          </p:nvPr>
        </p:nvSpPr>
        <p:spPr/>
        <p:txBody>
          <a:bodyPr/>
          <a:lstStyle/>
          <a:p>
            <a:fld id="{CBBF530E-1875-46E6-901C-76683197A1B3}" type="slidenum">
              <a:rPr lang="en-GB" smtClean="0"/>
              <a:pPr/>
              <a:t>15</a:t>
            </a:fld>
            <a:endParaRPr lang="en-GB"/>
          </a:p>
        </p:txBody>
      </p:sp>
      <p:sp>
        <p:nvSpPr>
          <p:cNvPr id="4" name="Title 3">
            <a:extLst>
              <a:ext uri="{FF2B5EF4-FFF2-40B4-BE49-F238E27FC236}">
                <a16:creationId xmlns:a16="http://schemas.microsoft.com/office/drawing/2014/main" id="{A74B8FBF-1B88-319C-16FB-5E55CD474F53}"/>
              </a:ext>
            </a:extLst>
          </p:cNvPr>
          <p:cNvSpPr>
            <a:spLocks noGrp="1"/>
          </p:cNvSpPr>
          <p:nvPr>
            <p:ph type="title"/>
          </p:nvPr>
        </p:nvSpPr>
        <p:spPr/>
        <p:txBody>
          <a:bodyPr/>
          <a:lstStyle/>
          <a:p>
            <a:r>
              <a:rPr lang="en-GB" dirty="0"/>
              <a:t>Brief History of Automation</a:t>
            </a:r>
          </a:p>
        </p:txBody>
      </p:sp>
      <p:graphicFrame>
        <p:nvGraphicFramePr>
          <p:cNvPr id="7" name="Table 6">
            <a:extLst>
              <a:ext uri="{FF2B5EF4-FFF2-40B4-BE49-F238E27FC236}">
                <a16:creationId xmlns:a16="http://schemas.microsoft.com/office/drawing/2014/main" id="{5934B2D7-7D01-0ECB-D7D0-E33233E81223}"/>
              </a:ext>
            </a:extLst>
          </p:cNvPr>
          <p:cNvGraphicFramePr>
            <a:graphicFrameLocks noGrp="1"/>
          </p:cNvGraphicFramePr>
          <p:nvPr>
            <p:extLst>
              <p:ext uri="{D42A27DB-BD31-4B8C-83A1-F6EECF244321}">
                <p14:modId xmlns:p14="http://schemas.microsoft.com/office/powerpoint/2010/main" val="223893943"/>
              </p:ext>
            </p:extLst>
          </p:nvPr>
        </p:nvGraphicFramePr>
        <p:xfrm>
          <a:off x="914400" y="1180823"/>
          <a:ext cx="10403175" cy="5157707"/>
        </p:xfrm>
        <a:graphic>
          <a:graphicData uri="http://schemas.openxmlformats.org/drawingml/2006/table">
            <a:tbl>
              <a:tblPr firstRow="1">
                <a:tableStyleId>{1E171933-4619-4E11-9A3F-F7608DF75F80}</a:tableStyleId>
              </a:tblPr>
              <a:tblGrid>
                <a:gridCol w="2080635">
                  <a:extLst>
                    <a:ext uri="{9D8B030D-6E8A-4147-A177-3AD203B41FA5}">
                      <a16:colId xmlns:a16="http://schemas.microsoft.com/office/drawing/2014/main" val="2368089497"/>
                    </a:ext>
                  </a:extLst>
                </a:gridCol>
                <a:gridCol w="2080635">
                  <a:extLst>
                    <a:ext uri="{9D8B030D-6E8A-4147-A177-3AD203B41FA5}">
                      <a16:colId xmlns:a16="http://schemas.microsoft.com/office/drawing/2014/main" val="2958579216"/>
                    </a:ext>
                  </a:extLst>
                </a:gridCol>
                <a:gridCol w="2080635">
                  <a:extLst>
                    <a:ext uri="{9D8B030D-6E8A-4147-A177-3AD203B41FA5}">
                      <a16:colId xmlns:a16="http://schemas.microsoft.com/office/drawing/2014/main" val="3513103480"/>
                    </a:ext>
                  </a:extLst>
                </a:gridCol>
                <a:gridCol w="2080635">
                  <a:extLst>
                    <a:ext uri="{9D8B030D-6E8A-4147-A177-3AD203B41FA5}">
                      <a16:colId xmlns:a16="http://schemas.microsoft.com/office/drawing/2014/main" val="3186350330"/>
                    </a:ext>
                  </a:extLst>
                </a:gridCol>
                <a:gridCol w="2080635">
                  <a:extLst>
                    <a:ext uri="{9D8B030D-6E8A-4147-A177-3AD203B41FA5}">
                      <a16:colId xmlns:a16="http://schemas.microsoft.com/office/drawing/2014/main" val="3121344512"/>
                    </a:ext>
                  </a:extLst>
                </a:gridCol>
              </a:tblGrid>
              <a:tr h="429213">
                <a:tc>
                  <a:txBody>
                    <a:bodyPr/>
                    <a:lstStyle/>
                    <a:p>
                      <a:pPr>
                        <a:buNone/>
                      </a:pPr>
                      <a:r>
                        <a:rPr lang="en-GB" sz="1200"/>
                        <a:t>Year / Period</a:t>
                      </a:r>
                    </a:p>
                  </a:txBody>
                  <a:tcPr marL="59273" marR="59273" marT="29637" marB="29637" anchor="ctr"/>
                </a:tc>
                <a:tc>
                  <a:txBody>
                    <a:bodyPr/>
                    <a:lstStyle/>
                    <a:p>
                      <a:pPr>
                        <a:buNone/>
                      </a:pPr>
                      <a:r>
                        <a:rPr lang="en-GB" sz="1200"/>
                        <a:t>Era / Context</a:t>
                      </a:r>
                    </a:p>
                  </a:txBody>
                  <a:tcPr marL="59273" marR="59273" marT="29637" marB="29637" anchor="ctr"/>
                </a:tc>
                <a:tc>
                  <a:txBody>
                    <a:bodyPr/>
                    <a:lstStyle/>
                    <a:p>
                      <a:pPr>
                        <a:buNone/>
                      </a:pPr>
                      <a:r>
                        <a:rPr lang="en-GB" sz="1200"/>
                        <a:t>Technological Changes</a:t>
                      </a:r>
                    </a:p>
                  </a:txBody>
                  <a:tcPr marL="59273" marR="59273" marT="29637" marB="29637" anchor="ctr"/>
                </a:tc>
                <a:tc>
                  <a:txBody>
                    <a:bodyPr/>
                    <a:lstStyle/>
                    <a:p>
                      <a:pPr>
                        <a:buNone/>
                      </a:pPr>
                      <a:r>
                        <a:rPr lang="en-GB" sz="1200"/>
                        <a:t>Changes to Work</a:t>
                      </a:r>
                    </a:p>
                  </a:txBody>
                  <a:tcPr marL="59273" marR="59273" marT="29637" marB="29637" anchor="ctr"/>
                </a:tc>
                <a:tc>
                  <a:txBody>
                    <a:bodyPr/>
                    <a:lstStyle/>
                    <a:p>
                      <a:pPr>
                        <a:buNone/>
                      </a:pPr>
                      <a:r>
                        <a:rPr lang="en-GB" sz="1200"/>
                        <a:t>Relevant Theory / Thinkers</a:t>
                      </a:r>
                    </a:p>
                  </a:txBody>
                  <a:tcPr marL="59273" marR="59273" marT="29637" marB="29637" anchor="ctr"/>
                </a:tc>
                <a:extLst>
                  <a:ext uri="{0D108BD9-81ED-4DB2-BD59-A6C34878D82A}">
                    <a16:rowId xmlns:a16="http://schemas.microsoft.com/office/drawing/2014/main" val="1792121015"/>
                  </a:ext>
                </a:extLst>
              </a:tr>
              <a:tr h="614183">
                <a:tc>
                  <a:txBody>
                    <a:bodyPr/>
                    <a:lstStyle/>
                    <a:p>
                      <a:pPr>
                        <a:buNone/>
                      </a:pPr>
                      <a:r>
                        <a:rPr lang="en-GB" sz="1200"/>
                        <a:t>Pre-1760</a:t>
                      </a:r>
                    </a:p>
                  </a:txBody>
                  <a:tcPr marL="59273" marR="59273" marT="29637" marB="29637" anchor="ctr"/>
                </a:tc>
                <a:tc>
                  <a:txBody>
                    <a:bodyPr/>
                    <a:lstStyle/>
                    <a:p>
                      <a:pPr>
                        <a:buNone/>
                      </a:pPr>
                      <a:r>
                        <a:rPr lang="en-GB" sz="1200"/>
                        <a:t>Pre-industrial</a:t>
                      </a:r>
                    </a:p>
                  </a:txBody>
                  <a:tcPr marL="59273" marR="59273" marT="29637" marB="29637" anchor="ctr"/>
                </a:tc>
                <a:tc>
                  <a:txBody>
                    <a:bodyPr/>
                    <a:lstStyle/>
                    <a:p>
                      <a:pPr>
                        <a:buNone/>
                      </a:pPr>
                      <a:r>
                        <a:rPr lang="en-GB" sz="1200"/>
                        <a:t>Manual tools, human craft</a:t>
                      </a:r>
                    </a:p>
                  </a:txBody>
                  <a:tcPr marL="59273" marR="59273" marT="29637" marB="29637" anchor="ctr"/>
                </a:tc>
                <a:tc>
                  <a:txBody>
                    <a:bodyPr/>
                    <a:lstStyle/>
                    <a:p>
                      <a:pPr>
                        <a:buNone/>
                      </a:pPr>
                      <a:r>
                        <a:rPr lang="en-GB" sz="1200"/>
                        <a:t>Slow, generational change</a:t>
                      </a:r>
                    </a:p>
                  </a:txBody>
                  <a:tcPr marL="59273" marR="59273" marT="29637" marB="29637" anchor="ctr"/>
                </a:tc>
                <a:tc>
                  <a:txBody>
                    <a:bodyPr/>
                    <a:lstStyle/>
                    <a:p>
                      <a:pPr>
                        <a:buNone/>
                      </a:pPr>
                      <a:r>
                        <a:rPr lang="en-GB" sz="1200"/>
                        <a:t>—</a:t>
                      </a:r>
                    </a:p>
                  </a:txBody>
                  <a:tcPr marL="59273" marR="59273" marT="29637" marB="29637" anchor="ctr"/>
                </a:tc>
                <a:extLst>
                  <a:ext uri="{0D108BD9-81ED-4DB2-BD59-A6C34878D82A}">
                    <a16:rowId xmlns:a16="http://schemas.microsoft.com/office/drawing/2014/main" val="1532292889"/>
                  </a:ext>
                </a:extLst>
              </a:tr>
              <a:tr h="614183">
                <a:tc>
                  <a:txBody>
                    <a:bodyPr/>
                    <a:lstStyle/>
                    <a:p>
                      <a:pPr>
                        <a:buNone/>
                      </a:pPr>
                      <a:r>
                        <a:rPr lang="en-GB" sz="1200"/>
                        <a:t>1760–1840</a:t>
                      </a:r>
                    </a:p>
                  </a:txBody>
                  <a:tcPr marL="59273" marR="59273" marT="29637" marB="29637" anchor="ctr"/>
                </a:tc>
                <a:tc>
                  <a:txBody>
                    <a:bodyPr/>
                    <a:lstStyle/>
                    <a:p>
                      <a:pPr>
                        <a:buNone/>
                      </a:pPr>
                      <a:r>
                        <a:rPr lang="en-GB" sz="1200"/>
                        <a:t>1st Industrial Revolution</a:t>
                      </a:r>
                    </a:p>
                  </a:txBody>
                  <a:tcPr marL="59273" marR="59273" marT="29637" marB="29637" anchor="ctr"/>
                </a:tc>
                <a:tc>
                  <a:txBody>
                    <a:bodyPr/>
                    <a:lstStyle/>
                    <a:p>
                      <a:pPr>
                        <a:buNone/>
                      </a:pPr>
                      <a:r>
                        <a:rPr lang="en-GB" sz="1200" dirty="0"/>
                        <a:t>Steam engines, mechanized looms</a:t>
                      </a:r>
                    </a:p>
                  </a:txBody>
                  <a:tcPr marL="59273" marR="59273" marT="29637" marB="29637" anchor="ctr"/>
                </a:tc>
                <a:tc>
                  <a:txBody>
                    <a:bodyPr/>
                    <a:lstStyle/>
                    <a:p>
                      <a:pPr>
                        <a:buNone/>
                      </a:pPr>
                      <a:r>
                        <a:rPr lang="en-GB" sz="1200"/>
                        <a:t>Division of labour, de-skilling</a:t>
                      </a:r>
                    </a:p>
                  </a:txBody>
                  <a:tcPr marL="59273" marR="59273" marT="29637" marB="29637" anchor="ctr"/>
                </a:tc>
                <a:tc>
                  <a:txBody>
                    <a:bodyPr/>
                    <a:lstStyle/>
                    <a:p>
                      <a:pPr>
                        <a:buNone/>
                      </a:pPr>
                      <a:r>
                        <a:rPr lang="en-GB" sz="1200" dirty="0"/>
                        <a:t>Adam Smith (1776)</a:t>
                      </a:r>
                    </a:p>
                  </a:txBody>
                  <a:tcPr marL="59273" marR="59273" marT="29637" marB="29637" anchor="ctr"/>
                </a:tc>
                <a:extLst>
                  <a:ext uri="{0D108BD9-81ED-4DB2-BD59-A6C34878D82A}">
                    <a16:rowId xmlns:a16="http://schemas.microsoft.com/office/drawing/2014/main" val="4290820979"/>
                  </a:ext>
                </a:extLst>
              </a:tr>
              <a:tr h="614183">
                <a:tc>
                  <a:txBody>
                    <a:bodyPr/>
                    <a:lstStyle/>
                    <a:p>
                      <a:pPr>
                        <a:buNone/>
                      </a:pPr>
                      <a:r>
                        <a:rPr lang="en-GB" sz="1200"/>
                        <a:t>1900–1940</a:t>
                      </a:r>
                    </a:p>
                  </a:txBody>
                  <a:tcPr marL="59273" marR="59273" marT="29637" marB="29637" anchor="ctr"/>
                </a:tc>
                <a:tc>
                  <a:txBody>
                    <a:bodyPr/>
                    <a:lstStyle/>
                    <a:p>
                      <a:pPr>
                        <a:buNone/>
                      </a:pPr>
                      <a:r>
                        <a:rPr lang="en-GB" sz="1200"/>
                        <a:t>Fordism &amp; Scientific Management</a:t>
                      </a:r>
                    </a:p>
                  </a:txBody>
                  <a:tcPr marL="59273" marR="59273" marT="29637" marB="29637" anchor="ctr"/>
                </a:tc>
                <a:tc>
                  <a:txBody>
                    <a:bodyPr/>
                    <a:lstStyle/>
                    <a:p>
                      <a:pPr>
                        <a:buNone/>
                      </a:pPr>
                      <a:r>
                        <a:rPr lang="en-GB" sz="1200"/>
                        <a:t>Assembly lines, electrification</a:t>
                      </a:r>
                    </a:p>
                  </a:txBody>
                  <a:tcPr marL="59273" marR="59273" marT="29637" marB="29637" anchor="ctr"/>
                </a:tc>
                <a:tc>
                  <a:txBody>
                    <a:bodyPr/>
                    <a:lstStyle/>
                    <a:p>
                      <a:pPr>
                        <a:buNone/>
                      </a:pPr>
                      <a:r>
                        <a:rPr lang="en-GB" sz="1200"/>
                        <a:t>Mass production, time-motion studies</a:t>
                      </a:r>
                    </a:p>
                  </a:txBody>
                  <a:tcPr marL="59273" marR="59273" marT="29637" marB="29637" anchor="ctr"/>
                </a:tc>
                <a:tc>
                  <a:txBody>
                    <a:bodyPr/>
                    <a:lstStyle/>
                    <a:p>
                      <a:pPr>
                        <a:buNone/>
                      </a:pPr>
                      <a:r>
                        <a:rPr lang="en-GB" sz="1200"/>
                        <a:t>F.W. Taylor, Henry Ford</a:t>
                      </a:r>
                    </a:p>
                  </a:txBody>
                  <a:tcPr marL="59273" marR="59273" marT="29637" marB="29637" anchor="ctr"/>
                </a:tc>
                <a:extLst>
                  <a:ext uri="{0D108BD9-81ED-4DB2-BD59-A6C34878D82A}">
                    <a16:rowId xmlns:a16="http://schemas.microsoft.com/office/drawing/2014/main" val="1261121524"/>
                  </a:ext>
                </a:extLst>
              </a:tr>
              <a:tr h="614183">
                <a:tc>
                  <a:txBody>
                    <a:bodyPr/>
                    <a:lstStyle/>
                    <a:p>
                      <a:pPr>
                        <a:buNone/>
                      </a:pPr>
                      <a:r>
                        <a:rPr lang="en-GB" sz="1200"/>
                        <a:t>1940–1950s</a:t>
                      </a:r>
                    </a:p>
                  </a:txBody>
                  <a:tcPr marL="59273" marR="59273" marT="29637" marB="29637" anchor="ctr"/>
                </a:tc>
                <a:tc>
                  <a:txBody>
                    <a:bodyPr/>
                    <a:lstStyle/>
                    <a:p>
                      <a:pPr>
                        <a:buNone/>
                      </a:pPr>
                      <a:r>
                        <a:rPr lang="en-GB" sz="1200"/>
                        <a:t>Cybernetics &amp; Early Computing</a:t>
                      </a:r>
                    </a:p>
                  </a:txBody>
                  <a:tcPr marL="59273" marR="59273" marT="29637" marB="29637" anchor="ctr"/>
                </a:tc>
                <a:tc>
                  <a:txBody>
                    <a:bodyPr/>
                    <a:lstStyle/>
                    <a:p>
                      <a:pPr>
                        <a:buNone/>
                      </a:pPr>
                      <a:r>
                        <a:rPr lang="en-GB" sz="1200"/>
                        <a:t>Control systems, early computers</a:t>
                      </a:r>
                    </a:p>
                  </a:txBody>
                  <a:tcPr marL="59273" marR="59273" marT="29637" marB="29637" anchor="ctr"/>
                </a:tc>
                <a:tc>
                  <a:txBody>
                    <a:bodyPr/>
                    <a:lstStyle/>
                    <a:p>
                      <a:pPr>
                        <a:buNone/>
                      </a:pPr>
                      <a:r>
                        <a:rPr lang="en-GB" sz="1200"/>
                        <a:t>Humans as monitors/controllers</a:t>
                      </a:r>
                    </a:p>
                  </a:txBody>
                  <a:tcPr marL="59273" marR="59273" marT="29637" marB="29637" anchor="ctr"/>
                </a:tc>
                <a:tc>
                  <a:txBody>
                    <a:bodyPr/>
                    <a:lstStyle/>
                    <a:p>
                      <a:pPr>
                        <a:buNone/>
                      </a:pPr>
                      <a:r>
                        <a:rPr lang="en-GB" sz="1200"/>
                        <a:t>Norbert Wiener (1948), Alan Turing (1950)</a:t>
                      </a:r>
                    </a:p>
                  </a:txBody>
                  <a:tcPr marL="59273" marR="59273" marT="29637" marB="29637" anchor="ctr"/>
                </a:tc>
                <a:extLst>
                  <a:ext uri="{0D108BD9-81ED-4DB2-BD59-A6C34878D82A}">
                    <a16:rowId xmlns:a16="http://schemas.microsoft.com/office/drawing/2014/main" val="1138862037"/>
                  </a:ext>
                </a:extLst>
              </a:tr>
              <a:tr h="614183">
                <a:tc>
                  <a:txBody>
                    <a:bodyPr/>
                    <a:lstStyle/>
                    <a:p>
                      <a:pPr>
                        <a:buNone/>
                      </a:pPr>
                      <a:r>
                        <a:rPr lang="en-GB" sz="1200"/>
                        <a:t>1950–1970s</a:t>
                      </a:r>
                    </a:p>
                  </a:txBody>
                  <a:tcPr marL="59273" marR="59273" marT="29637" marB="29637" anchor="ctr"/>
                </a:tc>
                <a:tc>
                  <a:txBody>
                    <a:bodyPr/>
                    <a:lstStyle/>
                    <a:p>
                      <a:pPr>
                        <a:buNone/>
                      </a:pPr>
                      <a:r>
                        <a:rPr lang="en-GB" sz="1200"/>
                        <a:t>Cognitive Revolution / GOFAI</a:t>
                      </a:r>
                    </a:p>
                  </a:txBody>
                  <a:tcPr marL="59273" marR="59273" marT="29637" marB="29637" anchor="ctr"/>
                </a:tc>
                <a:tc>
                  <a:txBody>
                    <a:bodyPr/>
                    <a:lstStyle/>
                    <a:p>
                      <a:pPr>
                        <a:buNone/>
                      </a:pPr>
                      <a:r>
                        <a:rPr lang="it-IT" sz="1200"/>
                        <a:t>Logic-based AI, automation in control</a:t>
                      </a:r>
                    </a:p>
                  </a:txBody>
                  <a:tcPr marL="59273" marR="59273" marT="29637" marB="29637" anchor="ctr"/>
                </a:tc>
                <a:tc>
                  <a:txBody>
                    <a:bodyPr/>
                    <a:lstStyle/>
                    <a:p>
                      <a:pPr>
                        <a:buNone/>
                      </a:pPr>
                      <a:r>
                        <a:rPr lang="en-GB" sz="1200" dirty="0"/>
                        <a:t>Operators supervise automation</a:t>
                      </a:r>
                    </a:p>
                  </a:txBody>
                  <a:tcPr marL="59273" marR="59273" marT="29637" marB="29637" anchor="ctr"/>
                </a:tc>
                <a:tc>
                  <a:txBody>
                    <a:bodyPr/>
                    <a:lstStyle/>
                    <a:p>
                      <a:pPr>
                        <a:buNone/>
                      </a:pPr>
                      <a:r>
                        <a:rPr lang="en-GB" sz="1200" dirty="0"/>
                        <a:t>Bainbridge (1983), emergence of HF</a:t>
                      </a:r>
                    </a:p>
                  </a:txBody>
                  <a:tcPr marL="59273" marR="59273" marT="29637" marB="29637" anchor="ctr"/>
                </a:tc>
                <a:extLst>
                  <a:ext uri="{0D108BD9-81ED-4DB2-BD59-A6C34878D82A}">
                    <a16:rowId xmlns:a16="http://schemas.microsoft.com/office/drawing/2014/main" val="2267574268"/>
                  </a:ext>
                </a:extLst>
              </a:tr>
              <a:tr h="429213">
                <a:tc>
                  <a:txBody>
                    <a:bodyPr/>
                    <a:lstStyle/>
                    <a:p>
                      <a:pPr>
                        <a:buNone/>
                      </a:pPr>
                      <a:r>
                        <a:rPr lang="en-GB" sz="1200"/>
                        <a:t>1980s–1990s</a:t>
                      </a:r>
                    </a:p>
                  </a:txBody>
                  <a:tcPr marL="59273" marR="59273" marT="29637" marB="29637" anchor="ctr"/>
                </a:tc>
                <a:tc>
                  <a:txBody>
                    <a:bodyPr/>
                    <a:lstStyle/>
                    <a:p>
                      <a:pPr>
                        <a:buNone/>
                      </a:pPr>
                      <a:r>
                        <a:rPr lang="en-GB" sz="1200"/>
                        <a:t>Digital Age</a:t>
                      </a:r>
                    </a:p>
                  </a:txBody>
                  <a:tcPr marL="59273" marR="59273" marT="29637" marB="29637" anchor="ctr"/>
                </a:tc>
                <a:tc>
                  <a:txBody>
                    <a:bodyPr/>
                    <a:lstStyle/>
                    <a:p>
                      <a:pPr>
                        <a:buNone/>
                      </a:pPr>
                      <a:r>
                        <a:rPr lang="en-GB" sz="1200"/>
                        <a:t>PCs, networks, software</a:t>
                      </a:r>
                    </a:p>
                  </a:txBody>
                  <a:tcPr marL="59273" marR="59273" marT="29637" marB="29637" anchor="ctr"/>
                </a:tc>
                <a:tc>
                  <a:txBody>
                    <a:bodyPr/>
                    <a:lstStyle/>
                    <a:p>
                      <a:pPr>
                        <a:buNone/>
                      </a:pPr>
                      <a:r>
                        <a:rPr lang="en-GB" sz="1200"/>
                        <a:t>Shift to info work, HCI</a:t>
                      </a:r>
                    </a:p>
                  </a:txBody>
                  <a:tcPr marL="59273" marR="59273" marT="29637" marB="29637" anchor="ctr"/>
                </a:tc>
                <a:tc>
                  <a:txBody>
                    <a:bodyPr/>
                    <a:lstStyle/>
                    <a:p>
                      <a:pPr>
                        <a:buNone/>
                      </a:pPr>
                      <a:r>
                        <a:rPr lang="en-GB" sz="1200"/>
                        <a:t>Norman (1988), Rasmussen</a:t>
                      </a:r>
                    </a:p>
                  </a:txBody>
                  <a:tcPr marL="59273" marR="59273" marT="29637" marB="29637" anchor="ctr"/>
                </a:tc>
                <a:extLst>
                  <a:ext uri="{0D108BD9-81ED-4DB2-BD59-A6C34878D82A}">
                    <a16:rowId xmlns:a16="http://schemas.microsoft.com/office/drawing/2014/main" val="3913506765"/>
                  </a:ext>
                </a:extLst>
              </a:tr>
              <a:tr h="614183">
                <a:tc>
                  <a:txBody>
                    <a:bodyPr/>
                    <a:lstStyle/>
                    <a:p>
                      <a:pPr>
                        <a:buNone/>
                      </a:pPr>
                      <a:r>
                        <a:rPr lang="en-GB" sz="1200"/>
                        <a:t>2000s–2010s</a:t>
                      </a:r>
                    </a:p>
                  </a:txBody>
                  <a:tcPr marL="59273" marR="59273" marT="29637" marB="29637" anchor="ctr"/>
                </a:tc>
                <a:tc>
                  <a:txBody>
                    <a:bodyPr/>
                    <a:lstStyle/>
                    <a:p>
                      <a:pPr>
                        <a:buNone/>
                      </a:pPr>
                      <a:r>
                        <a:rPr lang="en-GB" sz="1200"/>
                        <a:t>Connected Automation</a:t>
                      </a:r>
                    </a:p>
                  </a:txBody>
                  <a:tcPr marL="59273" marR="59273" marT="29637" marB="29637" anchor="ctr"/>
                </a:tc>
                <a:tc>
                  <a:txBody>
                    <a:bodyPr/>
                    <a:lstStyle/>
                    <a:p>
                      <a:pPr>
                        <a:buNone/>
                      </a:pPr>
                      <a:r>
                        <a:rPr lang="en-GB" sz="1200"/>
                        <a:t>Robotics, Internet, smart systems</a:t>
                      </a:r>
                    </a:p>
                  </a:txBody>
                  <a:tcPr marL="59273" marR="59273" marT="29637" marB="29637" anchor="ctr"/>
                </a:tc>
                <a:tc>
                  <a:txBody>
                    <a:bodyPr/>
                    <a:lstStyle/>
                    <a:p>
                      <a:pPr>
                        <a:buNone/>
                      </a:pPr>
                      <a:r>
                        <a:rPr lang="en-GB" sz="1200"/>
                        <a:t>Automation of admin/service</a:t>
                      </a:r>
                    </a:p>
                  </a:txBody>
                  <a:tcPr marL="59273" marR="59273" marT="29637" marB="29637" anchor="ctr"/>
                </a:tc>
                <a:tc>
                  <a:txBody>
                    <a:bodyPr/>
                    <a:lstStyle/>
                    <a:p>
                      <a:pPr>
                        <a:buNone/>
                      </a:pPr>
                      <a:r>
                        <a:rPr lang="en-GB" sz="1200"/>
                        <a:t>Reason (1990), Sharples &amp; Wilson (2015)</a:t>
                      </a:r>
                    </a:p>
                  </a:txBody>
                  <a:tcPr marL="59273" marR="59273" marT="29637" marB="29637" anchor="ctr"/>
                </a:tc>
                <a:extLst>
                  <a:ext uri="{0D108BD9-81ED-4DB2-BD59-A6C34878D82A}">
                    <a16:rowId xmlns:a16="http://schemas.microsoft.com/office/drawing/2014/main" val="3987682299"/>
                  </a:ext>
                </a:extLst>
              </a:tr>
              <a:tr h="614183">
                <a:tc>
                  <a:txBody>
                    <a:bodyPr/>
                    <a:lstStyle/>
                    <a:p>
                      <a:pPr>
                        <a:buNone/>
                      </a:pPr>
                      <a:r>
                        <a:rPr lang="en-GB" sz="1200"/>
                        <a:t>2020s–present</a:t>
                      </a:r>
                    </a:p>
                  </a:txBody>
                  <a:tcPr marL="59273" marR="59273" marT="29637" marB="29637" anchor="ctr"/>
                </a:tc>
                <a:tc>
                  <a:txBody>
                    <a:bodyPr/>
                    <a:lstStyle/>
                    <a:p>
                      <a:pPr>
                        <a:buNone/>
                      </a:pPr>
                      <a:r>
                        <a:rPr lang="en-GB" sz="1200"/>
                        <a:t>AI / GenAI Era</a:t>
                      </a:r>
                    </a:p>
                  </a:txBody>
                  <a:tcPr marL="59273" marR="59273" marT="29637" marB="29637" anchor="ctr"/>
                </a:tc>
                <a:tc>
                  <a:txBody>
                    <a:bodyPr/>
                    <a:lstStyle/>
                    <a:p>
                      <a:pPr>
                        <a:buNone/>
                      </a:pPr>
                      <a:r>
                        <a:rPr lang="en-GB" sz="1200"/>
                        <a:t>Neural networks, large language models</a:t>
                      </a:r>
                    </a:p>
                  </a:txBody>
                  <a:tcPr marL="59273" marR="59273" marT="29637" marB="29637" anchor="ctr"/>
                </a:tc>
                <a:tc>
                  <a:txBody>
                    <a:bodyPr/>
                    <a:lstStyle/>
                    <a:p>
                      <a:pPr>
                        <a:buNone/>
                      </a:pPr>
                      <a:r>
                        <a:rPr lang="en-GB" sz="1200"/>
                        <a:t>Cognitive automation, co-creation</a:t>
                      </a:r>
                    </a:p>
                  </a:txBody>
                  <a:tcPr marL="59273" marR="59273" marT="29637" marB="29637" anchor="ctr"/>
                </a:tc>
                <a:tc>
                  <a:txBody>
                    <a:bodyPr/>
                    <a:lstStyle/>
                    <a:p>
                      <a:pPr>
                        <a:buNone/>
                      </a:pPr>
                      <a:r>
                        <a:rPr lang="en-GB" sz="1200" dirty="0"/>
                        <a:t>MABA–MABA revisited; Human–AI teaming</a:t>
                      </a:r>
                    </a:p>
                  </a:txBody>
                  <a:tcPr marL="59273" marR="59273" marT="29637" marB="29637" anchor="ctr"/>
                </a:tc>
                <a:extLst>
                  <a:ext uri="{0D108BD9-81ED-4DB2-BD59-A6C34878D82A}">
                    <a16:rowId xmlns:a16="http://schemas.microsoft.com/office/drawing/2014/main" val="187746263"/>
                  </a:ext>
                </a:extLst>
              </a:tr>
            </a:tbl>
          </a:graphicData>
        </a:graphic>
      </p:graphicFrame>
    </p:spTree>
    <p:extLst>
      <p:ext uri="{BB962C8B-B14F-4D97-AF65-F5344CB8AC3E}">
        <p14:creationId xmlns:p14="http://schemas.microsoft.com/office/powerpoint/2010/main" val="3829256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16</a:t>
            </a:fld>
            <a:endParaRPr lang="en-GB"/>
          </a:p>
        </p:txBody>
      </p:sp>
      <p:sp>
        <p:nvSpPr>
          <p:cNvPr id="3" name="Content Placeholder 2"/>
          <p:cNvSpPr>
            <a:spLocks noGrp="1"/>
          </p:cNvSpPr>
          <p:nvPr>
            <p:ph sz="quarter" idx="13"/>
          </p:nvPr>
        </p:nvSpPr>
        <p:spPr>
          <a:xfrm>
            <a:off x="237713" y="1197149"/>
            <a:ext cx="11830916" cy="5363307"/>
          </a:xfrm>
        </p:spPr>
        <p:txBody>
          <a:bodyPr/>
          <a:lstStyle/>
          <a:p>
            <a:pPr fontAlgn="base"/>
            <a:r>
              <a:rPr lang="en-GB" dirty="0"/>
              <a:t>Dangerous tasks (e.g. teleoperation in chemical or nuclear environments)</a:t>
            </a:r>
            <a:r>
              <a:rPr lang="en-US" dirty="0"/>
              <a:t>​</a:t>
            </a:r>
          </a:p>
          <a:p>
            <a:pPr fontAlgn="base"/>
            <a:r>
              <a:rPr lang="en-GB" dirty="0"/>
              <a:t>Impossible tasks (e.g. complex mathematical processes)</a:t>
            </a:r>
            <a:r>
              <a:rPr lang="en-US" dirty="0"/>
              <a:t>​</a:t>
            </a:r>
          </a:p>
          <a:p>
            <a:pPr fontAlgn="base"/>
            <a:r>
              <a:rPr lang="en-GB" dirty="0"/>
              <a:t>Challenging tasks (e.g. automated diagnosis)</a:t>
            </a:r>
            <a:r>
              <a:rPr lang="en-US" dirty="0"/>
              <a:t>​</a:t>
            </a:r>
          </a:p>
          <a:p>
            <a:pPr fontAlgn="base"/>
            <a:r>
              <a:rPr lang="en-GB" dirty="0"/>
              <a:t>Support to human performance (e.g. autopilots)</a:t>
            </a:r>
            <a:r>
              <a:rPr lang="en-US" dirty="0"/>
              <a:t>​</a:t>
            </a:r>
          </a:p>
          <a:p>
            <a:pPr fontAlgn="base"/>
            <a:r>
              <a:rPr lang="en-GB" dirty="0"/>
              <a:t>Cost savings (e.g. robots in manufacturing)​</a:t>
            </a:r>
          </a:p>
          <a:p>
            <a:pPr fontAlgn="base"/>
            <a:endParaRPr lang="en-GB" dirty="0"/>
          </a:p>
          <a:p>
            <a:pPr fontAlgn="base"/>
            <a:r>
              <a:rPr lang="en-GB" dirty="0"/>
              <a:t>Speed (manufacturing)</a:t>
            </a:r>
          </a:p>
          <a:p>
            <a:pPr fontAlgn="base"/>
            <a:r>
              <a:rPr lang="en-GB" dirty="0"/>
              <a:t>Consistency and Precision (manufacturing, surgery, driving?, Administration)</a:t>
            </a:r>
          </a:p>
          <a:p>
            <a:pPr fontAlgn="base"/>
            <a:endParaRPr lang="en-GB" dirty="0"/>
          </a:p>
        </p:txBody>
      </p:sp>
      <p:sp>
        <p:nvSpPr>
          <p:cNvPr id="4" name="Title 3"/>
          <p:cNvSpPr>
            <a:spLocks noGrp="1"/>
          </p:cNvSpPr>
          <p:nvPr>
            <p:ph type="title"/>
          </p:nvPr>
        </p:nvSpPr>
        <p:spPr/>
        <p:txBody>
          <a:bodyPr/>
          <a:lstStyle/>
          <a:p>
            <a:r>
              <a:rPr lang="en-GB" dirty="0"/>
              <a:t>Why automate? </a:t>
            </a:r>
          </a:p>
        </p:txBody>
      </p:sp>
    </p:spTree>
    <p:extLst>
      <p:ext uri="{BB962C8B-B14F-4D97-AF65-F5344CB8AC3E}">
        <p14:creationId xmlns:p14="http://schemas.microsoft.com/office/powerpoint/2010/main" val="312821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17</a:t>
            </a:fld>
            <a:endParaRPr lang="en-GB"/>
          </a:p>
        </p:txBody>
      </p:sp>
      <p:sp>
        <p:nvSpPr>
          <p:cNvPr id="3" name="Content Placeholder 2"/>
          <p:cNvSpPr>
            <a:spLocks noGrp="1"/>
          </p:cNvSpPr>
          <p:nvPr>
            <p:ph sz="quarter" idx="13"/>
          </p:nvPr>
        </p:nvSpPr>
        <p:spPr>
          <a:xfrm>
            <a:off x="237713" y="1197149"/>
            <a:ext cx="11830916" cy="5363307"/>
          </a:xfrm>
        </p:spPr>
        <p:txBody>
          <a:bodyPr/>
          <a:lstStyle/>
          <a:p>
            <a:pPr fontAlgn="base"/>
            <a:r>
              <a:rPr lang="en-GB" dirty="0"/>
              <a:t>Automation Reliability Issues</a:t>
            </a:r>
            <a:r>
              <a:rPr lang="en-US" dirty="0"/>
              <a:t>​</a:t>
            </a:r>
          </a:p>
          <a:p>
            <a:pPr fontAlgn="base"/>
            <a:r>
              <a:rPr lang="en-GB" dirty="0"/>
              <a:t>Mistrust in system</a:t>
            </a:r>
            <a:r>
              <a:rPr lang="en-US" dirty="0"/>
              <a:t>​</a:t>
            </a:r>
          </a:p>
          <a:p>
            <a:pPr fontAlgn="base"/>
            <a:r>
              <a:rPr lang="en-GB" dirty="0"/>
              <a:t>Impact on operator workload</a:t>
            </a:r>
            <a:r>
              <a:rPr lang="en-US" dirty="0"/>
              <a:t>​</a:t>
            </a:r>
          </a:p>
          <a:p>
            <a:pPr fontAlgn="base"/>
            <a:r>
              <a:rPr lang="en-GB" dirty="0"/>
              <a:t>Job Satisfaction</a:t>
            </a:r>
            <a:r>
              <a:rPr lang="en-US" dirty="0"/>
              <a:t>​</a:t>
            </a:r>
          </a:p>
          <a:p>
            <a:pPr fontAlgn="base"/>
            <a:r>
              <a:rPr lang="en-US" dirty="0"/>
              <a:t>Issues of observability</a:t>
            </a:r>
          </a:p>
          <a:p>
            <a:pPr fontAlgn="base"/>
            <a:r>
              <a:rPr lang="en-GB" dirty="0"/>
              <a:t>Ironies of automation</a:t>
            </a:r>
            <a:endParaRPr lang="en-US" dirty="0"/>
          </a:p>
        </p:txBody>
      </p:sp>
      <p:sp>
        <p:nvSpPr>
          <p:cNvPr id="4" name="Title 3"/>
          <p:cNvSpPr>
            <a:spLocks noGrp="1"/>
          </p:cNvSpPr>
          <p:nvPr>
            <p:ph type="title"/>
          </p:nvPr>
        </p:nvSpPr>
        <p:spPr/>
        <p:txBody>
          <a:bodyPr/>
          <a:lstStyle/>
          <a:p>
            <a:r>
              <a:rPr lang="en-GB" dirty="0"/>
              <a:t>Problems with automation</a:t>
            </a:r>
          </a:p>
        </p:txBody>
      </p:sp>
    </p:spTree>
    <p:extLst>
      <p:ext uri="{BB962C8B-B14F-4D97-AF65-F5344CB8AC3E}">
        <p14:creationId xmlns:p14="http://schemas.microsoft.com/office/powerpoint/2010/main" val="496049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E0BED-6A92-D9F7-75B2-7EF396053F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EF7BAF-E281-BC75-5B03-6F751B4C41B2}"/>
              </a:ext>
            </a:extLst>
          </p:cNvPr>
          <p:cNvSpPr>
            <a:spLocks noGrp="1"/>
          </p:cNvSpPr>
          <p:nvPr>
            <p:ph type="sldNum" sz="quarter" idx="12"/>
          </p:nvPr>
        </p:nvSpPr>
        <p:spPr/>
        <p:txBody>
          <a:bodyPr/>
          <a:lstStyle/>
          <a:p>
            <a:fld id="{CBBF530E-1875-46E6-901C-76683197A1B3}" type="slidenum">
              <a:rPr lang="en-GB" smtClean="0"/>
              <a:pPr/>
              <a:t>18</a:t>
            </a:fld>
            <a:endParaRPr lang="en-GB"/>
          </a:p>
        </p:txBody>
      </p:sp>
      <p:sp>
        <p:nvSpPr>
          <p:cNvPr id="3" name="Content Placeholder 2">
            <a:extLst>
              <a:ext uri="{FF2B5EF4-FFF2-40B4-BE49-F238E27FC236}">
                <a16:creationId xmlns:a16="http://schemas.microsoft.com/office/drawing/2014/main" id="{DF50A39D-6A57-28C0-8565-32AC35FA08C7}"/>
              </a:ext>
            </a:extLst>
          </p:cNvPr>
          <p:cNvSpPr>
            <a:spLocks noGrp="1"/>
          </p:cNvSpPr>
          <p:nvPr>
            <p:ph sz="quarter" idx="13"/>
          </p:nvPr>
        </p:nvSpPr>
        <p:spPr>
          <a:xfrm>
            <a:off x="261916" y="1217329"/>
            <a:ext cx="8147565" cy="5343127"/>
          </a:xfrm>
        </p:spPr>
        <p:txBody>
          <a:bodyPr/>
          <a:lstStyle/>
          <a:p>
            <a:pPr fontAlgn="base"/>
            <a:r>
              <a:rPr lang="en-GB" sz="1600" dirty="0"/>
              <a:t>Mass production largely replaces “</a:t>
            </a:r>
            <a:r>
              <a:rPr lang="en-GB" sz="1600" dirty="0" err="1"/>
              <a:t>hobbycraft</a:t>
            </a:r>
            <a:r>
              <a:rPr lang="en-GB" sz="1600" dirty="0"/>
              <a:t>” (at home manufacture)</a:t>
            </a:r>
          </a:p>
          <a:p>
            <a:pPr fontAlgn="base"/>
            <a:r>
              <a:rPr lang="en-GB" sz="1600" dirty="0"/>
              <a:t>Enclosures act forces many who were living from the land into the cities (1773)</a:t>
            </a:r>
          </a:p>
          <a:p>
            <a:pPr fontAlgn="base"/>
            <a:r>
              <a:rPr lang="en-GB" sz="1600" dirty="0"/>
              <a:t>Machines largely an extension of physical labour</a:t>
            </a:r>
          </a:p>
          <a:p>
            <a:pPr fontAlgn="base"/>
            <a:r>
              <a:rPr lang="en-GB" sz="1600" dirty="0"/>
              <a:t>Division of labour, but at the same time “deskilling”</a:t>
            </a:r>
          </a:p>
          <a:p>
            <a:pPr fontAlgn="base"/>
            <a:r>
              <a:rPr lang="en-GB" sz="1600" dirty="0"/>
              <a:t>First “true” large scale automation</a:t>
            </a:r>
          </a:p>
          <a:p>
            <a:pPr fontAlgn="base"/>
            <a:r>
              <a:rPr lang="en-GB" sz="1600" dirty="0"/>
              <a:t>Poor health and safety, waged work becomes more prominent, time implications that </a:t>
            </a:r>
            <a:r>
              <a:rPr lang="en-GB" sz="1600" dirty="0" err="1"/>
              <a:t>hobbycraft</a:t>
            </a:r>
            <a:r>
              <a:rPr lang="en-GB" sz="1600" dirty="0"/>
              <a:t> or peasant system did not have – time is money!</a:t>
            </a:r>
          </a:p>
          <a:p>
            <a:pPr fontAlgn="base"/>
            <a:r>
              <a:rPr lang="en-GB" sz="1600" dirty="0"/>
              <a:t>“One man draws out the wire, another straightens it, a third cuts it, a fourth points it, a fifth grinds it at the top for receiving the head... the important business of making a pin is, in this manner, divided into about eighteen distinct operations.”</a:t>
            </a:r>
            <a:br>
              <a:rPr lang="en-GB" sz="1600" dirty="0"/>
            </a:br>
            <a:r>
              <a:rPr lang="en-GB" sz="1600" dirty="0"/>
              <a:t>— </a:t>
            </a:r>
            <a:r>
              <a:rPr lang="en-GB" sz="1600" i="1" dirty="0"/>
              <a:t>Adam Smith, The Wealth of Nations</a:t>
            </a:r>
            <a:r>
              <a:rPr lang="en-GB" sz="1600" dirty="0"/>
              <a:t>, Book I, Chapter I</a:t>
            </a:r>
          </a:p>
          <a:p>
            <a:pPr fontAlgn="base"/>
            <a:endParaRPr lang="en-GB" sz="1600" dirty="0"/>
          </a:p>
          <a:p>
            <a:pPr fontAlgn="base"/>
            <a:r>
              <a:rPr lang="en-GB" sz="1600" dirty="0"/>
              <a:t>Some arguments and criticisms, include Luddites, and Marx</a:t>
            </a:r>
          </a:p>
          <a:p>
            <a:pPr fontAlgn="base"/>
            <a:r>
              <a:rPr lang="en-GB" sz="1600" dirty="0"/>
              <a:t>“Owing to the extensive use of machinery, and to the division of labour, the work of the proletarians has lost all individual character, and, consequently, all charm for the workman. </a:t>
            </a:r>
            <a:r>
              <a:rPr lang="en-GB" sz="1600" b="1" i="1" dirty="0"/>
              <a:t>He becomes an appendage of the machine</a:t>
            </a:r>
            <a:r>
              <a:rPr lang="en-GB" sz="1600" dirty="0"/>
              <a:t>, and it is only the most simple, most monotonous, and most easily acquired knack, that is required of him.” – Marx</a:t>
            </a:r>
          </a:p>
          <a:p>
            <a:pPr marL="0" indent="0" fontAlgn="base">
              <a:buNone/>
            </a:pPr>
            <a:endParaRPr lang="en-GB" sz="1600" dirty="0"/>
          </a:p>
        </p:txBody>
      </p:sp>
      <p:sp>
        <p:nvSpPr>
          <p:cNvPr id="4" name="Title 3">
            <a:extLst>
              <a:ext uri="{FF2B5EF4-FFF2-40B4-BE49-F238E27FC236}">
                <a16:creationId xmlns:a16="http://schemas.microsoft.com/office/drawing/2014/main" id="{5AE2EE98-1BA3-AF6F-03C4-172517A95AA1}"/>
              </a:ext>
            </a:extLst>
          </p:cNvPr>
          <p:cNvSpPr>
            <a:spLocks noGrp="1"/>
          </p:cNvSpPr>
          <p:nvPr>
            <p:ph type="title"/>
          </p:nvPr>
        </p:nvSpPr>
        <p:spPr/>
        <p:txBody>
          <a:bodyPr/>
          <a:lstStyle/>
          <a:p>
            <a:r>
              <a:rPr lang="en-GB" dirty="0"/>
              <a:t>Industrial Revolution – First Automation (1760ish-1900)</a:t>
            </a:r>
          </a:p>
        </p:txBody>
      </p:sp>
      <p:pic>
        <p:nvPicPr>
          <p:cNvPr id="4098" name="Picture 2" descr="Industrial Revolution - Wikipedia">
            <a:extLst>
              <a:ext uri="{FF2B5EF4-FFF2-40B4-BE49-F238E27FC236}">
                <a16:creationId xmlns:a16="http://schemas.microsoft.com/office/drawing/2014/main" id="{D63D8334-946C-AFDB-B588-6101FF951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482" y="1304485"/>
            <a:ext cx="3379046" cy="21823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ostis Velonis: What the Luddites Really Fought Against">
            <a:extLst>
              <a:ext uri="{FF2B5EF4-FFF2-40B4-BE49-F238E27FC236}">
                <a16:creationId xmlns:a16="http://schemas.microsoft.com/office/drawing/2014/main" id="{4BF3374F-5212-9415-309A-F7CCC7B03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9919" y="3607268"/>
            <a:ext cx="1950791" cy="2749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3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7BE8C-2FDD-06B4-7DE3-216E505A724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375BC-2A31-6040-2DE4-AF93974AE3BB}"/>
              </a:ext>
            </a:extLst>
          </p:cNvPr>
          <p:cNvSpPr>
            <a:spLocks noGrp="1"/>
          </p:cNvSpPr>
          <p:nvPr>
            <p:ph type="sldNum" sz="quarter" idx="12"/>
          </p:nvPr>
        </p:nvSpPr>
        <p:spPr/>
        <p:txBody>
          <a:bodyPr/>
          <a:lstStyle/>
          <a:p>
            <a:fld id="{CBBF530E-1875-46E6-901C-76683197A1B3}" type="slidenum">
              <a:rPr lang="en-GB" smtClean="0"/>
              <a:pPr/>
              <a:t>19</a:t>
            </a:fld>
            <a:endParaRPr lang="en-GB"/>
          </a:p>
        </p:txBody>
      </p:sp>
      <p:sp>
        <p:nvSpPr>
          <p:cNvPr id="3" name="Content Placeholder 2">
            <a:extLst>
              <a:ext uri="{FF2B5EF4-FFF2-40B4-BE49-F238E27FC236}">
                <a16:creationId xmlns:a16="http://schemas.microsoft.com/office/drawing/2014/main" id="{B718B7F7-2B8A-9951-57A4-A1DAEA48AD00}"/>
              </a:ext>
            </a:extLst>
          </p:cNvPr>
          <p:cNvSpPr>
            <a:spLocks noGrp="1"/>
          </p:cNvSpPr>
          <p:nvPr>
            <p:ph sz="quarter" idx="13"/>
          </p:nvPr>
        </p:nvSpPr>
        <p:spPr>
          <a:xfrm>
            <a:off x="261916" y="1217329"/>
            <a:ext cx="8147565" cy="5343127"/>
          </a:xfrm>
        </p:spPr>
        <p:txBody>
          <a:bodyPr/>
          <a:lstStyle/>
          <a:p>
            <a:pPr fontAlgn="base"/>
            <a:r>
              <a:rPr lang="en-GB" sz="1600" dirty="0"/>
              <a:t>Electrification becomes widespread</a:t>
            </a:r>
          </a:p>
          <a:p>
            <a:pPr fontAlgn="base"/>
            <a:r>
              <a:rPr lang="en-GB" sz="1600" dirty="0"/>
              <a:t>Assembly lines, and mass production</a:t>
            </a:r>
          </a:p>
          <a:p>
            <a:pPr fontAlgn="base"/>
            <a:r>
              <a:rPr lang="en-GB" sz="1600" dirty="0"/>
              <a:t>Physiology, and Psychology becoming understood as sciences</a:t>
            </a:r>
          </a:p>
          <a:p>
            <a:pPr fontAlgn="base"/>
            <a:r>
              <a:rPr lang="en-GB" sz="1600" dirty="0"/>
              <a:t>Frederick Winslow Taylor (1911, The Principles of Scientific Management)</a:t>
            </a:r>
          </a:p>
          <a:p>
            <a:pPr fontAlgn="base"/>
            <a:r>
              <a:rPr lang="en-GB" sz="1600" dirty="0"/>
              <a:t>Efficient working studies, as a science.</a:t>
            </a:r>
          </a:p>
          <a:p>
            <a:pPr fontAlgn="base"/>
            <a:r>
              <a:rPr lang="en-GB" sz="1600" dirty="0"/>
              <a:t>Early time-motion studies (Gilbreths, 1910s) (still sometimes used in Human Factors)</a:t>
            </a:r>
          </a:p>
          <a:p>
            <a:pPr fontAlgn="base"/>
            <a:r>
              <a:rPr lang="en-GB" sz="1600" dirty="0"/>
              <a:t>Henry Ford extended the work of Taylor and applied it not just to tasks, but entire production lines (Socio-technical systems)</a:t>
            </a:r>
          </a:p>
          <a:p>
            <a:pPr fontAlgn="base"/>
            <a:r>
              <a:rPr lang="en-GB" sz="1600" dirty="0"/>
              <a:t>Workers components of the production process</a:t>
            </a:r>
          </a:p>
          <a:p>
            <a:pPr fontAlgn="base"/>
            <a:r>
              <a:rPr lang="en-GB" sz="1600" dirty="0"/>
              <a:t>Further automation, automation of thought, changing cognition to a rule-based system, reasoning replaced with repeatable consistent rules.</a:t>
            </a:r>
          </a:p>
          <a:p>
            <a:pPr fontAlgn="base"/>
            <a:endParaRPr lang="en-GB" sz="1600" dirty="0"/>
          </a:p>
          <a:p>
            <a:pPr fontAlgn="base"/>
            <a:endParaRPr lang="en-GB" sz="1600" dirty="0"/>
          </a:p>
          <a:p>
            <a:pPr marL="0" indent="0" fontAlgn="base">
              <a:buNone/>
            </a:pPr>
            <a:r>
              <a:rPr lang="en-GB" sz="1600" dirty="0"/>
              <a:t>Focus not on “wellbeing” – but on optimising output, reducing costs, etc.</a:t>
            </a:r>
          </a:p>
          <a:p>
            <a:pPr fontAlgn="base"/>
            <a:endParaRPr lang="en-GB" sz="1600" dirty="0"/>
          </a:p>
          <a:p>
            <a:pPr marL="0" indent="0" fontAlgn="base">
              <a:buNone/>
            </a:pPr>
            <a:endParaRPr lang="en-GB" sz="1600" dirty="0"/>
          </a:p>
        </p:txBody>
      </p:sp>
      <p:sp>
        <p:nvSpPr>
          <p:cNvPr id="4" name="Title 3">
            <a:extLst>
              <a:ext uri="{FF2B5EF4-FFF2-40B4-BE49-F238E27FC236}">
                <a16:creationId xmlns:a16="http://schemas.microsoft.com/office/drawing/2014/main" id="{A6409AE8-8A7E-4CA5-0710-9C29E48A2E13}"/>
              </a:ext>
            </a:extLst>
          </p:cNvPr>
          <p:cNvSpPr>
            <a:spLocks noGrp="1"/>
          </p:cNvSpPr>
          <p:nvPr>
            <p:ph type="title"/>
          </p:nvPr>
        </p:nvSpPr>
        <p:spPr/>
        <p:txBody>
          <a:bodyPr/>
          <a:lstStyle/>
          <a:p>
            <a:r>
              <a:rPr lang="en-GB" dirty="0"/>
              <a:t>Fordism and Scientific Management (Early 1900s-WWII)</a:t>
            </a:r>
          </a:p>
        </p:txBody>
      </p:sp>
      <p:pic>
        <p:nvPicPr>
          <p:cNvPr id="5122" name="Picture 2" descr="Henry Ford: Horseless Carriages, Zero Emissions and Driverless Cars">
            <a:extLst>
              <a:ext uri="{FF2B5EF4-FFF2-40B4-BE49-F238E27FC236}">
                <a16:creationId xmlns:a16="http://schemas.microsoft.com/office/drawing/2014/main" id="{85BF2D4C-7F03-E250-3EBD-E1962361E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660" y="4769026"/>
            <a:ext cx="3958340" cy="19791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Principles of Scientific Management - Wikipedia">
            <a:extLst>
              <a:ext uri="{FF2B5EF4-FFF2-40B4-BE49-F238E27FC236}">
                <a16:creationId xmlns:a16="http://schemas.microsoft.com/office/drawing/2014/main" id="{2860D5A9-B4C1-2BDC-7844-B17689E90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619" y="1152286"/>
            <a:ext cx="18669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8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EB51F8-F913-DD05-04D1-0441985C064D}"/>
              </a:ext>
            </a:extLst>
          </p:cNvPr>
          <p:cNvSpPr>
            <a:spLocks noGrp="1"/>
          </p:cNvSpPr>
          <p:nvPr>
            <p:ph type="sldNum" sz="quarter" idx="12"/>
          </p:nvPr>
        </p:nvSpPr>
        <p:spPr/>
        <p:txBody>
          <a:bodyPr/>
          <a:lstStyle/>
          <a:p>
            <a:fld id="{CBBF530E-1875-46E6-901C-76683197A1B3}" type="slidenum">
              <a:rPr lang="en-GB" smtClean="0"/>
              <a:pPr/>
              <a:t>2</a:t>
            </a:fld>
            <a:endParaRPr lang="en-GB"/>
          </a:p>
        </p:txBody>
      </p:sp>
      <p:sp>
        <p:nvSpPr>
          <p:cNvPr id="6" name="Date Placeholder 5">
            <a:extLst>
              <a:ext uri="{FF2B5EF4-FFF2-40B4-BE49-F238E27FC236}">
                <a16:creationId xmlns:a16="http://schemas.microsoft.com/office/drawing/2014/main" id="{B83746B3-5B3B-5FAF-4308-DB8DEC94FE79}"/>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2C79AAAE-0927-9778-92FD-D91462058E13}"/>
              </a:ext>
            </a:extLst>
          </p:cNvPr>
          <p:cNvSpPr>
            <a:spLocks noGrp="1"/>
          </p:cNvSpPr>
          <p:nvPr>
            <p:ph type="ftr" sz="quarter" idx="11"/>
          </p:nvPr>
        </p:nvSpPr>
        <p:spPr/>
        <p:txBody>
          <a:bodyPr/>
          <a:lstStyle/>
          <a:p>
            <a:r>
              <a:rPr lang="en-GB"/>
              <a:t>Name, Department</a:t>
            </a:r>
            <a:endParaRPr lang="en-GB" dirty="0"/>
          </a:p>
        </p:txBody>
      </p:sp>
      <p:sp>
        <p:nvSpPr>
          <p:cNvPr id="8" name="Text Placeholder 7">
            <a:extLst>
              <a:ext uri="{FF2B5EF4-FFF2-40B4-BE49-F238E27FC236}">
                <a16:creationId xmlns:a16="http://schemas.microsoft.com/office/drawing/2014/main" id="{79B3A653-EB40-579A-65CC-02A60D8E24E2}"/>
              </a:ext>
            </a:extLst>
          </p:cNvPr>
          <p:cNvSpPr>
            <a:spLocks noGrp="1"/>
          </p:cNvSpPr>
          <p:nvPr>
            <p:ph type="body" sz="quarter" idx="18"/>
          </p:nvPr>
        </p:nvSpPr>
        <p:spPr/>
        <p:txBody>
          <a:bodyPr/>
          <a:lstStyle/>
          <a:p>
            <a:endParaRPr lang="en-GB"/>
          </a:p>
        </p:txBody>
      </p:sp>
      <p:pic>
        <p:nvPicPr>
          <p:cNvPr id="3074" name="Picture 2" descr="Most Companies Still Use Pre-Industrial Revolution Hiring Processes">
            <a:extLst>
              <a:ext uri="{FF2B5EF4-FFF2-40B4-BE49-F238E27FC236}">
                <a16:creationId xmlns:a16="http://schemas.microsoft.com/office/drawing/2014/main" id="{75B593DD-83CA-D9D6-F806-A2E1B8FB4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41" y="1"/>
            <a:ext cx="13264481" cy="695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81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94B95-FC73-D8BF-EA6B-B39FCB7E7B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5B4E63-8FBA-AA11-0D59-E38B3EE7CD93}"/>
              </a:ext>
            </a:extLst>
          </p:cNvPr>
          <p:cNvSpPr>
            <a:spLocks noGrp="1"/>
          </p:cNvSpPr>
          <p:nvPr>
            <p:ph type="sldNum" sz="quarter" idx="12"/>
          </p:nvPr>
        </p:nvSpPr>
        <p:spPr/>
        <p:txBody>
          <a:bodyPr/>
          <a:lstStyle/>
          <a:p>
            <a:fld id="{CBBF530E-1875-46E6-901C-76683197A1B3}" type="slidenum">
              <a:rPr lang="en-GB" smtClean="0"/>
              <a:pPr/>
              <a:t>20</a:t>
            </a:fld>
            <a:endParaRPr lang="en-GB"/>
          </a:p>
        </p:txBody>
      </p:sp>
      <p:sp>
        <p:nvSpPr>
          <p:cNvPr id="3" name="Content Placeholder 2">
            <a:extLst>
              <a:ext uri="{FF2B5EF4-FFF2-40B4-BE49-F238E27FC236}">
                <a16:creationId xmlns:a16="http://schemas.microsoft.com/office/drawing/2014/main" id="{F8AF6DF5-CCFB-F8C5-15B8-EDF2DF3CC876}"/>
              </a:ext>
            </a:extLst>
          </p:cNvPr>
          <p:cNvSpPr>
            <a:spLocks noGrp="1"/>
          </p:cNvSpPr>
          <p:nvPr>
            <p:ph sz="quarter" idx="13"/>
          </p:nvPr>
        </p:nvSpPr>
        <p:spPr>
          <a:xfrm>
            <a:off x="261916" y="1285376"/>
            <a:ext cx="8147565" cy="5343127"/>
          </a:xfrm>
        </p:spPr>
        <p:txBody>
          <a:bodyPr/>
          <a:lstStyle/>
          <a:p>
            <a:pPr fontAlgn="base"/>
            <a:r>
              <a:rPr lang="en-GB" sz="1600" dirty="0"/>
              <a:t>Alan Turing, Von Neuman and others develop digital computers</a:t>
            </a:r>
          </a:p>
          <a:p>
            <a:pPr fontAlgn="base"/>
            <a:r>
              <a:rPr lang="en-GB" sz="1600" dirty="0"/>
              <a:t>First possibility of automating cognition</a:t>
            </a:r>
          </a:p>
          <a:p>
            <a:pPr fontAlgn="base"/>
            <a:r>
              <a:rPr lang="en-GB" sz="1600" dirty="0"/>
              <a:t>AI optimism, “Can Machines Think?” - Turing</a:t>
            </a:r>
          </a:p>
          <a:p>
            <a:pPr fontAlgn="base"/>
            <a:r>
              <a:rPr lang="en-GB" sz="1600" dirty="0"/>
              <a:t>Rule-based AI systems</a:t>
            </a:r>
          </a:p>
          <a:p>
            <a:pPr fontAlgn="base"/>
            <a:r>
              <a:rPr lang="en-GB" sz="1600" dirty="0"/>
              <a:t>Cognition as the manipulation of symbols.</a:t>
            </a:r>
          </a:p>
          <a:p>
            <a:pPr fontAlgn="base"/>
            <a:r>
              <a:rPr lang="en-GB" sz="1600" dirty="0"/>
              <a:t>Symbolic Logic, and explicit reasoning. “Expert Systems”</a:t>
            </a:r>
          </a:p>
          <a:p>
            <a:pPr fontAlgn="base"/>
            <a:r>
              <a:rPr lang="en-GB" sz="1600" dirty="0"/>
              <a:t>AI and automation was very good in narrow domains, but could not learn of generalise</a:t>
            </a:r>
          </a:p>
          <a:p>
            <a:pPr fontAlgn="base"/>
            <a:r>
              <a:rPr lang="en-GB" sz="1600" dirty="0"/>
              <a:t>Human Factors emerges as a discipline; in US this was much more related to military applications, in Europe, early ergonomics and design. </a:t>
            </a:r>
          </a:p>
          <a:p>
            <a:pPr fontAlgn="base"/>
            <a:r>
              <a:rPr lang="en-GB" sz="1600" dirty="0"/>
              <a:t>Emergence of “white collar” automation, office computers, typing, filling.</a:t>
            </a:r>
          </a:p>
          <a:p>
            <a:pPr fontAlgn="base"/>
            <a:r>
              <a:rPr lang="en-GB" sz="1600" dirty="0"/>
              <a:t>Routine cognitive tasks can be automated.</a:t>
            </a:r>
          </a:p>
          <a:p>
            <a:pPr fontAlgn="base"/>
            <a:r>
              <a:rPr lang="en-GB" sz="1600" dirty="0"/>
              <a:t>Manufacturing, production and traditional “blue collar” work continues in the global north, but prevalence begins to decline towards end of this period.</a:t>
            </a:r>
          </a:p>
          <a:p>
            <a:pPr fontAlgn="base"/>
            <a:r>
              <a:rPr lang="en-GB" sz="1600" dirty="0"/>
              <a:t>Cognitive science begins during the end of this period, mind as information processor </a:t>
            </a:r>
          </a:p>
          <a:p>
            <a:pPr fontAlgn="base"/>
            <a:endParaRPr lang="en-GB" sz="1600" dirty="0"/>
          </a:p>
          <a:p>
            <a:pPr fontAlgn="base"/>
            <a:endParaRPr lang="en-GB" sz="1600" dirty="0"/>
          </a:p>
          <a:p>
            <a:pPr marL="0" indent="0" fontAlgn="base">
              <a:buNone/>
            </a:pPr>
            <a:endParaRPr lang="en-GB" sz="1600" dirty="0"/>
          </a:p>
        </p:txBody>
      </p:sp>
      <p:sp>
        <p:nvSpPr>
          <p:cNvPr id="4" name="Title 3">
            <a:extLst>
              <a:ext uri="{FF2B5EF4-FFF2-40B4-BE49-F238E27FC236}">
                <a16:creationId xmlns:a16="http://schemas.microsoft.com/office/drawing/2014/main" id="{A1D8B42D-C6E4-78BE-DA9A-297D4EE8CA29}"/>
              </a:ext>
            </a:extLst>
          </p:cNvPr>
          <p:cNvSpPr>
            <a:spLocks noGrp="1"/>
          </p:cNvSpPr>
          <p:nvPr>
            <p:ph type="title"/>
          </p:nvPr>
        </p:nvSpPr>
        <p:spPr/>
        <p:txBody>
          <a:bodyPr/>
          <a:lstStyle/>
          <a:p>
            <a:r>
              <a:rPr lang="en-GB" dirty="0"/>
              <a:t>Birth of the Computer Age (1940s-1980s)</a:t>
            </a:r>
          </a:p>
        </p:txBody>
      </p:sp>
      <p:pic>
        <p:nvPicPr>
          <p:cNvPr id="6148" name="Picture 4" descr="Alan Turing invented the computer but did he invent AI?">
            <a:extLst>
              <a:ext uri="{FF2B5EF4-FFF2-40B4-BE49-F238E27FC236}">
                <a16:creationId xmlns:a16="http://schemas.microsoft.com/office/drawing/2014/main" id="{81A74F4C-1FBD-D867-C041-D15DAC77E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798" y="1217328"/>
            <a:ext cx="4007345" cy="26715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GCSE ICT - Expert Systems | IGCSE ICT">
            <a:extLst>
              <a:ext uri="{FF2B5EF4-FFF2-40B4-BE49-F238E27FC236}">
                <a16:creationId xmlns:a16="http://schemas.microsoft.com/office/drawing/2014/main" id="{5147D955-1560-9C8A-37A4-06AB23195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9609" y="4325221"/>
            <a:ext cx="3880475" cy="152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84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E799-F734-F336-4D2B-5257FD5EA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9AD42A-7659-7D51-EB12-2A0B8B1A2191}"/>
              </a:ext>
            </a:extLst>
          </p:cNvPr>
          <p:cNvSpPr>
            <a:spLocks noGrp="1"/>
          </p:cNvSpPr>
          <p:nvPr>
            <p:ph type="sldNum" sz="quarter" idx="12"/>
          </p:nvPr>
        </p:nvSpPr>
        <p:spPr/>
        <p:txBody>
          <a:bodyPr/>
          <a:lstStyle/>
          <a:p>
            <a:fld id="{CBBF530E-1875-46E6-901C-76683197A1B3}" type="slidenum">
              <a:rPr lang="en-GB" smtClean="0"/>
              <a:pPr/>
              <a:t>21</a:t>
            </a:fld>
            <a:endParaRPr lang="en-GB"/>
          </a:p>
        </p:txBody>
      </p:sp>
      <p:sp>
        <p:nvSpPr>
          <p:cNvPr id="3" name="Content Placeholder 2">
            <a:extLst>
              <a:ext uri="{FF2B5EF4-FFF2-40B4-BE49-F238E27FC236}">
                <a16:creationId xmlns:a16="http://schemas.microsoft.com/office/drawing/2014/main" id="{076FBA26-3485-23A5-7720-9FCD66A686BD}"/>
              </a:ext>
            </a:extLst>
          </p:cNvPr>
          <p:cNvSpPr>
            <a:spLocks noGrp="1"/>
          </p:cNvSpPr>
          <p:nvPr>
            <p:ph sz="quarter" idx="13"/>
          </p:nvPr>
        </p:nvSpPr>
        <p:spPr>
          <a:xfrm>
            <a:off x="261916" y="1285376"/>
            <a:ext cx="8147565" cy="5343127"/>
          </a:xfrm>
        </p:spPr>
        <p:txBody>
          <a:bodyPr/>
          <a:lstStyle/>
          <a:p>
            <a:pPr fontAlgn="base"/>
            <a:r>
              <a:rPr lang="en-GB" sz="1600" dirty="0"/>
              <a:t>Rapid decrease in “blue collar” manufacturing in the Global North, deindustrialisation</a:t>
            </a:r>
          </a:p>
          <a:p>
            <a:pPr fontAlgn="base"/>
            <a:r>
              <a:rPr lang="en-GB" sz="1600" dirty="0"/>
              <a:t>Production and extraction work, largely outsourced to global South</a:t>
            </a:r>
          </a:p>
          <a:p>
            <a:pPr fontAlgn="base"/>
            <a:r>
              <a:rPr lang="en-GB" sz="1600" dirty="0"/>
              <a:t>Service work, cognitive work begins to become increasingly complex</a:t>
            </a:r>
          </a:p>
          <a:p>
            <a:pPr fontAlgn="base"/>
            <a:r>
              <a:rPr lang="en-GB" sz="1600" dirty="0"/>
              <a:t>Complex systems, Systems ergonomics replaced views of linear control</a:t>
            </a:r>
          </a:p>
          <a:p>
            <a:pPr fontAlgn="base"/>
            <a:r>
              <a:rPr lang="en-GB" sz="1600" dirty="0"/>
              <a:t>Safety critical domains apply cognitive engineering (health, nuclear, aviation, transport, etc).</a:t>
            </a:r>
          </a:p>
          <a:p>
            <a:pPr fontAlgn="base"/>
            <a:r>
              <a:rPr lang="en-GB" sz="1600" dirty="0"/>
              <a:t>Human Factors becomes prominent (Hollnagel, Woods, Rasmussen, Reason)</a:t>
            </a:r>
          </a:p>
          <a:p>
            <a:pPr fontAlgn="base"/>
            <a:r>
              <a:rPr lang="en-GB" sz="1600" dirty="0"/>
              <a:t>Automation becomes displaced, invisible and embedded in digital infrastructures</a:t>
            </a:r>
          </a:p>
          <a:p>
            <a:pPr fontAlgn="base"/>
            <a:r>
              <a:rPr lang="en-GB" sz="1600" dirty="0"/>
              <a:t>Change of focus from human error to system resilience</a:t>
            </a:r>
          </a:p>
          <a:p>
            <a:pPr fontAlgn="base"/>
            <a:r>
              <a:rPr lang="en-GB" sz="1600" dirty="0"/>
              <a:t>Adoption and role out of internet creates a more connected world</a:t>
            </a:r>
          </a:p>
          <a:p>
            <a:pPr fontAlgn="base"/>
            <a:endParaRPr lang="en-GB" sz="1600" dirty="0"/>
          </a:p>
          <a:p>
            <a:pPr fontAlgn="base"/>
            <a:endParaRPr lang="en-GB" sz="1600" dirty="0"/>
          </a:p>
          <a:p>
            <a:pPr fontAlgn="base"/>
            <a:r>
              <a:rPr lang="en-GB" sz="1600" dirty="0"/>
              <a:t>GOFAI starts being replaced with machine learning, neural networks, less traceable. </a:t>
            </a:r>
          </a:p>
          <a:p>
            <a:pPr fontAlgn="base"/>
            <a:r>
              <a:rPr lang="en-GB" sz="1600" dirty="0"/>
              <a:t>AI outputs can generalise, but can behave in unexpected ways, not reliable, but general</a:t>
            </a:r>
          </a:p>
          <a:p>
            <a:pPr fontAlgn="base"/>
            <a:endParaRPr lang="en-GB" sz="1600" dirty="0"/>
          </a:p>
          <a:p>
            <a:pPr marL="0" indent="0" fontAlgn="base">
              <a:buNone/>
            </a:pPr>
            <a:endParaRPr lang="en-GB" sz="1600" dirty="0"/>
          </a:p>
        </p:txBody>
      </p:sp>
      <p:sp>
        <p:nvSpPr>
          <p:cNvPr id="4" name="Title 3">
            <a:extLst>
              <a:ext uri="{FF2B5EF4-FFF2-40B4-BE49-F238E27FC236}">
                <a16:creationId xmlns:a16="http://schemas.microsoft.com/office/drawing/2014/main" id="{F0905DC2-EFAF-54C8-43F4-8AF8E728C9C6}"/>
              </a:ext>
            </a:extLst>
          </p:cNvPr>
          <p:cNvSpPr>
            <a:spLocks noGrp="1"/>
          </p:cNvSpPr>
          <p:nvPr>
            <p:ph type="title"/>
          </p:nvPr>
        </p:nvSpPr>
        <p:spPr/>
        <p:txBody>
          <a:bodyPr/>
          <a:lstStyle/>
          <a:p>
            <a:r>
              <a:rPr lang="en-GB" dirty="0"/>
              <a:t>Connection, Complexity and Machine Learning (1980s-2010s)</a:t>
            </a:r>
          </a:p>
        </p:txBody>
      </p:sp>
      <p:pic>
        <p:nvPicPr>
          <p:cNvPr id="7172" name="Picture 4" descr="Deep Learning Simplified: Feel and Talk like an Expert in Neural Networks |  by Natasha Mashanovich | Towards AI">
            <a:extLst>
              <a:ext uri="{FF2B5EF4-FFF2-40B4-BE49-F238E27FC236}">
                <a16:creationId xmlns:a16="http://schemas.microsoft.com/office/drawing/2014/main" id="{16632156-DE13-5690-62CC-9120DE5A8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099" y="1397268"/>
            <a:ext cx="2649485" cy="115694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ostalgic Look Back at Office Work in the 1990's">
            <a:extLst>
              <a:ext uri="{FF2B5EF4-FFF2-40B4-BE49-F238E27FC236}">
                <a16:creationId xmlns:a16="http://schemas.microsoft.com/office/drawing/2014/main" id="{84A855D0-D932-D2D3-471A-A9BD2B01C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9481" y="3087938"/>
            <a:ext cx="3467101" cy="194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0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F9D8C-6045-AE63-5C51-5A48B9AFD2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F489E-1443-DBCD-2E5E-6D19E32ABE38}"/>
              </a:ext>
            </a:extLst>
          </p:cNvPr>
          <p:cNvSpPr>
            <a:spLocks noGrp="1"/>
          </p:cNvSpPr>
          <p:nvPr>
            <p:ph type="sldNum" sz="quarter" idx="12"/>
          </p:nvPr>
        </p:nvSpPr>
        <p:spPr/>
        <p:txBody>
          <a:bodyPr/>
          <a:lstStyle/>
          <a:p>
            <a:fld id="{CBBF530E-1875-46E6-901C-76683197A1B3}" type="slidenum">
              <a:rPr lang="en-GB" smtClean="0"/>
              <a:pPr/>
              <a:t>22</a:t>
            </a:fld>
            <a:endParaRPr lang="en-GB"/>
          </a:p>
        </p:txBody>
      </p:sp>
      <p:sp>
        <p:nvSpPr>
          <p:cNvPr id="3" name="Content Placeholder 2">
            <a:extLst>
              <a:ext uri="{FF2B5EF4-FFF2-40B4-BE49-F238E27FC236}">
                <a16:creationId xmlns:a16="http://schemas.microsoft.com/office/drawing/2014/main" id="{130215EE-EF20-AB31-1A31-02B18BDAB463}"/>
              </a:ext>
            </a:extLst>
          </p:cNvPr>
          <p:cNvSpPr>
            <a:spLocks noGrp="1"/>
          </p:cNvSpPr>
          <p:nvPr>
            <p:ph sz="quarter" idx="13"/>
          </p:nvPr>
        </p:nvSpPr>
        <p:spPr>
          <a:xfrm>
            <a:off x="261916" y="1285376"/>
            <a:ext cx="8147565" cy="5343127"/>
          </a:xfrm>
        </p:spPr>
        <p:txBody>
          <a:bodyPr/>
          <a:lstStyle/>
          <a:p>
            <a:pPr fontAlgn="base"/>
            <a:r>
              <a:rPr lang="en-GB" sz="1600" dirty="0"/>
              <a:t>Widespread adoption of mobile phones, increasing communication</a:t>
            </a:r>
          </a:p>
          <a:p>
            <a:pPr fontAlgn="base"/>
            <a:r>
              <a:rPr lang="en-GB" sz="1600" dirty="0"/>
              <a:t>“Always on” work culture of many jobs, expectation that emails are answered outside of office hours</a:t>
            </a:r>
          </a:p>
          <a:p>
            <a:pPr fontAlgn="base"/>
            <a:r>
              <a:rPr lang="en-GB" sz="1600" dirty="0"/>
              <a:t>More “service” jobs, internet jobs, “influencer”, “content creator”, “prompt engineer”?</a:t>
            </a:r>
          </a:p>
          <a:p>
            <a:pPr fontAlgn="base"/>
            <a:r>
              <a:rPr lang="en-GB" sz="1600" dirty="0"/>
              <a:t>Birth of GenAI</a:t>
            </a:r>
          </a:p>
          <a:p>
            <a:pPr fontAlgn="base"/>
            <a:r>
              <a:rPr lang="en-GB" sz="1600" dirty="0"/>
              <a:t>“My boss is an app and I owe it money”</a:t>
            </a:r>
          </a:p>
          <a:p>
            <a:pPr fontAlgn="base"/>
            <a:r>
              <a:rPr lang="en-GB" sz="1600" dirty="0"/>
              <a:t>Human roles become data entry or supervisory layers for automated systems</a:t>
            </a:r>
          </a:p>
          <a:p>
            <a:pPr fontAlgn="base"/>
            <a:r>
              <a:rPr lang="en-GB" sz="1600" dirty="0"/>
              <a:t>Humans must now collaborate with automation</a:t>
            </a:r>
          </a:p>
          <a:p>
            <a:pPr fontAlgn="base"/>
            <a:r>
              <a:rPr lang="en-GB" sz="1600" dirty="0"/>
              <a:t>Datafication of everything, human performance monitored, analysed.</a:t>
            </a:r>
          </a:p>
          <a:p>
            <a:pPr fontAlgn="base"/>
            <a:r>
              <a:rPr lang="en-GB" sz="1600" dirty="0"/>
              <a:t>AI interviews?</a:t>
            </a:r>
          </a:p>
          <a:p>
            <a:pPr fontAlgn="base"/>
            <a:r>
              <a:rPr lang="en-GB" sz="1600" dirty="0"/>
              <a:t>Co-bots, Human Machine Interactions</a:t>
            </a:r>
          </a:p>
          <a:p>
            <a:pPr fontAlgn="base"/>
            <a:endParaRPr lang="en-GB" sz="1600" dirty="0"/>
          </a:p>
          <a:p>
            <a:pPr marL="0" indent="0" fontAlgn="base">
              <a:buNone/>
            </a:pPr>
            <a:endParaRPr lang="en-GB" sz="1600" dirty="0"/>
          </a:p>
        </p:txBody>
      </p:sp>
      <p:sp>
        <p:nvSpPr>
          <p:cNvPr id="4" name="Title 3">
            <a:extLst>
              <a:ext uri="{FF2B5EF4-FFF2-40B4-BE49-F238E27FC236}">
                <a16:creationId xmlns:a16="http://schemas.microsoft.com/office/drawing/2014/main" id="{CF34083C-7291-AFB9-F36B-599CE03376B3}"/>
              </a:ext>
            </a:extLst>
          </p:cNvPr>
          <p:cNvSpPr>
            <a:spLocks noGrp="1"/>
          </p:cNvSpPr>
          <p:nvPr>
            <p:ph type="title"/>
          </p:nvPr>
        </p:nvSpPr>
        <p:spPr/>
        <p:txBody>
          <a:bodyPr/>
          <a:lstStyle/>
          <a:p>
            <a:r>
              <a:rPr lang="en-GB" dirty="0"/>
              <a:t>The birth of GenAI, the Present and the Future (2010s-Present)</a:t>
            </a:r>
          </a:p>
        </p:txBody>
      </p:sp>
      <p:pic>
        <p:nvPicPr>
          <p:cNvPr id="6" name="Picture 5">
            <a:extLst>
              <a:ext uri="{FF2B5EF4-FFF2-40B4-BE49-F238E27FC236}">
                <a16:creationId xmlns:a16="http://schemas.microsoft.com/office/drawing/2014/main" id="{85556BB0-033A-4227-E6A7-4E264EBA9C2A}"/>
              </a:ext>
            </a:extLst>
          </p:cNvPr>
          <p:cNvPicPr>
            <a:picLocks noChangeAspect="1"/>
          </p:cNvPicPr>
          <p:nvPr/>
        </p:nvPicPr>
        <p:blipFill>
          <a:blip r:embed="rId3"/>
          <a:stretch>
            <a:fillRect/>
          </a:stretch>
        </p:blipFill>
        <p:spPr>
          <a:xfrm>
            <a:off x="10340684" y="1626361"/>
            <a:ext cx="1019129" cy="536104"/>
          </a:xfrm>
          <a:prstGeom prst="rect">
            <a:avLst/>
          </a:prstGeom>
        </p:spPr>
      </p:pic>
      <p:pic>
        <p:nvPicPr>
          <p:cNvPr id="8196" name="Picture 4" descr="Amazon Reignites its Warehouse and Logistics Expansion - The Daily Upside">
            <a:extLst>
              <a:ext uri="{FF2B5EF4-FFF2-40B4-BE49-F238E27FC236}">
                <a16:creationId xmlns:a16="http://schemas.microsoft.com/office/drawing/2014/main" id="{1055BAF9-F415-7CDB-10F4-50B9A1D98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057" y="2699871"/>
            <a:ext cx="3531017" cy="19861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latest application in automation, the cobot arm.">
            <a:extLst>
              <a:ext uri="{FF2B5EF4-FFF2-40B4-BE49-F238E27FC236}">
                <a16:creationId xmlns:a16="http://schemas.microsoft.com/office/drawing/2014/main" id="{7CBB302E-FDF6-8C57-7BC4-0105D13BE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9481" y="4813972"/>
            <a:ext cx="2585413" cy="172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10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23</a:t>
            </a:fld>
            <a:endParaRPr lang="en-GB"/>
          </a:p>
        </p:txBody>
      </p:sp>
      <p:sp>
        <p:nvSpPr>
          <p:cNvPr id="4" name="Title 3"/>
          <p:cNvSpPr>
            <a:spLocks noGrp="1"/>
          </p:cNvSpPr>
          <p:nvPr>
            <p:ph type="title"/>
          </p:nvPr>
        </p:nvSpPr>
        <p:spPr/>
        <p:txBody>
          <a:bodyPr/>
          <a:lstStyle/>
          <a:p>
            <a:r>
              <a:rPr lang="en-GB" dirty="0"/>
              <a:t>Principles of Automation (Balfe)</a:t>
            </a:r>
          </a:p>
        </p:txBody>
      </p:sp>
      <p:graphicFrame>
        <p:nvGraphicFramePr>
          <p:cNvPr id="5" name="Table 4" title="principles of automation (Balfe)"/>
          <p:cNvGraphicFramePr>
            <a:graphicFrameLocks noGrp="1"/>
          </p:cNvGraphicFramePr>
          <p:nvPr>
            <p:extLst>
              <p:ext uri="{D42A27DB-BD31-4B8C-83A1-F6EECF244321}">
                <p14:modId xmlns:p14="http://schemas.microsoft.com/office/powerpoint/2010/main" val="683641678"/>
              </p:ext>
            </p:extLst>
          </p:nvPr>
        </p:nvGraphicFramePr>
        <p:xfrm>
          <a:off x="665873" y="1029589"/>
          <a:ext cx="10860253" cy="5446224"/>
        </p:xfrm>
        <a:graphic>
          <a:graphicData uri="http://schemas.openxmlformats.org/drawingml/2006/table">
            <a:tbl>
              <a:tblPr firstRow="1" bandRow="1" bandCol="1">
                <a:tableStyleId>{5C22544A-7EE6-4342-B048-85BDC9FD1C3A}</a:tableStyleId>
              </a:tblPr>
              <a:tblGrid>
                <a:gridCol w="1914754">
                  <a:extLst>
                    <a:ext uri="{9D8B030D-6E8A-4147-A177-3AD203B41FA5}">
                      <a16:colId xmlns:a16="http://schemas.microsoft.com/office/drawing/2014/main" val="1558862547"/>
                    </a:ext>
                  </a:extLst>
                </a:gridCol>
                <a:gridCol w="8945499">
                  <a:extLst>
                    <a:ext uri="{9D8B030D-6E8A-4147-A177-3AD203B41FA5}">
                      <a16:colId xmlns:a16="http://schemas.microsoft.com/office/drawing/2014/main" val="716425821"/>
                    </a:ext>
                  </a:extLst>
                </a:gridCol>
              </a:tblGrid>
              <a:tr h="259045">
                <a:tc>
                  <a:txBody>
                    <a:bodyPr/>
                    <a:lstStyle/>
                    <a:p>
                      <a:pPr algn="ctr">
                        <a:lnSpc>
                          <a:spcPct val="100000"/>
                        </a:lnSpc>
                        <a:spcAft>
                          <a:spcPts val="0"/>
                        </a:spcAft>
                      </a:pPr>
                      <a:r>
                        <a:rPr lang="en-GB" sz="1700">
                          <a:effectLst/>
                        </a:rPr>
                        <a:t>Principle</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0" marB="0" anchor="ctr"/>
                </a:tc>
                <a:tc>
                  <a:txBody>
                    <a:bodyPr/>
                    <a:lstStyle/>
                    <a:p>
                      <a:pPr algn="ctr">
                        <a:lnSpc>
                          <a:spcPct val="100000"/>
                        </a:lnSpc>
                        <a:spcAft>
                          <a:spcPts val="0"/>
                        </a:spcAft>
                      </a:pPr>
                      <a:r>
                        <a:rPr lang="en-GB" sz="1700">
                          <a:effectLst/>
                        </a:rPr>
                        <a:t>Description</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0" marB="0" anchor="ctr"/>
                </a:tc>
                <a:extLst>
                  <a:ext uri="{0D108BD9-81ED-4DB2-BD59-A6C34878D82A}">
                    <a16:rowId xmlns:a16="http://schemas.microsoft.com/office/drawing/2014/main" val="2754431044"/>
                  </a:ext>
                </a:extLst>
              </a:tr>
              <a:tr h="286213">
                <a:tc>
                  <a:txBody>
                    <a:bodyPr/>
                    <a:lstStyle/>
                    <a:p>
                      <a:pPr algn="l">
                        <a:lnSpc>
                          <a:spcPct val="100000"/>
                        </a:lnSpc>
                        <a:spcAft>
                          <a:spcPts val="0"/>
                        </a:spcAft>
                      </a:pPr>
                      <a:r>
                        <a:rPr lang="en-GB" sz="1700">
                          <a:effectLst/>
                        </a:rPr>
                        <a:t>Reliable</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The automation should function </a:t>
                      </a:r>
                      <a:r>
                        <a:rPr lang="en-GB" sz="1700" b="1" dirty="0">
                          <a:effectLst/>
                        </a:rPr>
                        <a:t>consistently.</a:t>
                      </a:r>
                      <a:endParaRPr lang="en-GB" sz="17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3918112485"/>
                  </a:ext>
                </a:extLst>
              </a:tr>
              <a:tr h="448416">
                <a:tc>
                  <a:txBody>
                    <a:bodyPr/>
                    <a:lstStyle/>
                    <a:p>
                      <a:pPr algn="l">
                        <a:lnSpc>
                          <a:spcPct val="100000"/>
                        </a:lnSpc>
                        <a:spcAft>
                          <a:spcPts val="0"/>
                        </a:spcAft>
                      </a:pPr>
                      <a:r>
                        <a:rPr lang="en-GB" sz="1700">
                          <a:effectLst/>
                        </a:rPr>
                        <a:t>Competent</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The automation should perform tasks </a:t>
                      </a:r>
                      <a:r>
                        <a:rPr lang="en-GB" sz="1700" b="1" dirty="0">
                          <a:effectLst/>
                        </a:rPr>
                        <a:t>correctly</a:t>
                      </a:r>
                      <a:r>
                        <a:rPr lang="en-GB" sz="1700" dirty="0">
                          <a:effectLst/>
                        </a:rPr>
                        <a:t> given the information that is input.</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3216571733"/>
                  </a:ext>
                </a:extLst>
              </a:tr>
              <a:tr h="448416">
                <a:tc>
                  <a:txBody>
                    <a:bodyPr/>
                    <a:lstStyle/>
                    <a:p>
                      <a:pPr algn="l">
                        <a:lnSpc>
                          <a:spcPct val="100000"/>
                        </a:lnSpc>
                        <a:spcAft>
                          <a:spcPts val="0"/>
                        </a:spcAft>
                      </a:pPr>
                      <a:r>
                        <a:rPr lang="en-GB" sz="1700">
                          <a:effectLst/>
                        </a:rPr>
                        <a:t>Visible</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All decision </a:t>
                      </a:r>
                      <a:r>
                        <a:rPr lang="en-GB" sz="1700" b="1" dirty="0">
                          <a:effectLst/>
                        </a:rPr>
                        <a:t>relevant information for a given situation should be available </a:t>
                      </a:r>
                      <a:r>
                        <a:rPr lang="en-GB" sz="1700" dirty="0">
                          <a:effectLst/>
                        </a:rPr>
                        <a:t>to the operator.</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2883933286"/>
                  </a:ext>
                </a:extLst>
              </a:tr>
              <a:tr h="638712">
                <a:tc>
                  <a:txBody>
                    <a:bodyPr/>
                    <a:lstStyle/>
                    <a:p>
                      <a:pPr algn="l">
                        <a:lnSpc>
                          <a:spcPct val="100000"/>
                        </a:lnSpc>
                        <a:spcAft>
                          <a:spcPts val="0"/>
                        </a:spcAft>
                      </a:pPr>
                      <a:r>
                        <a:rPr lang="en-GB" sz="1700">
                          <a:effectLst/>
                        </a:rPr>
                        <a:t>Observable</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Automation should provide effective and immediate </a:t>
                      </a:r>
                      <a:r>
                        <a:rPr lang="en-GB" sz="1700" b="1" dirty="0">
                          <a:effectLst/>
                        </a:rPr>
                        <a:t>feedback</a:t>
                      </a:r>
                      <a:r>
                        <a:rPr lang="en-GB" sz="1700" dirty="0">
                          <a:effectLst/>
                        </a:rPr>
                        <a:t> to the operator allowing him/her to maintain awareness of system state.</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1054664233"/>
                  </a:ext>
                </a:extLst>
              </a:tr>
              <a:tr h="638712">
                <a:tc>
                  <a:txBody>
                    <a:bodyPr/>
                    <a:lstStyle/>
                    <a:p>
                      <a:pPr algn="l">
                        <a:lnSpc>
                          <a:spcPct val="100000"/>
                        </a:lnSpc>
                        <a:spcAft>
                          <a:spcPts val="0"/>
                        </a:spcAft>
                      </a:pPr>
                      <a:r>
                        <a:rPr lang="en-GB" sz="1700">
                          <a:effectLst/>
                        </a:rPr>
                        <a:t>Understandable</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Decisions made by the automation should be </a:t>
                      </a:r>
                      <a:r>
                        <a:rPr lang="en-GB" sz="1700" b="1" dirty="0">
                          <a:effectLst/>
                        </a:rPr>
                        <a:t>understandable </a:t>
                      </a:r>
                      <a:r>
                        <a:rPr lang="en-GB" sz="1700" dirty="0">
                          <a:effectLst/>
                        </a:rPr>
                        <a:t>to the operator given the current state of the system and environment.</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3150036960"/>
                  </a:ext>
                </a:extLst>
              </a:tr>
              <a:tr h="448416">
                <a:tc>
                  <a:txBody>
                    <a:bodyPr/>
                    <a:lstStyle/>
                    <a:p>
                      <a:pPr algn="l">
                        <a:lnSpc>
                          <a:spcPct val="100000"/>
                        </a:lnSpc>
                        <a:spcAft>
                          <a:spcPts val="0"/>
                        </a:spcAft>
                      </a:pPr>
                      <a:r>
                        <a:rPr lang="en-GB" sz="1700">
                          <a:effectLst/>
                        </a:rPr>
                        <a:t>Directable</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The operator should be able to </a:t>
                      </a:r>
                      <a:r>
                        <a:rPr lang="en-GB" sz="1700" b="1" dirty="0">
                          <a:effectLst/>
                        </a:rPr>
                        <a:t>direct the automation </a:t>
                      </a:r>
                      <a:r>
                        <a:rPr lang="en-GB" sz="1700" dirty="0">
                          <a:effectLst/>
                        </a:rPr>
                        <a:t>easily and efficiently.</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3826312585"/>
                  </a:ext>
                </a:extLst>
              </a:tr>
              <a:tr h="537573">
                <a:tc>
                  <a:txBody>
                    <a:bodyPr/>
                    <a:lstStyle/>
                    <a:p>
                      <a:pPr algn="l">
                        <a:lnSpc>
                          <a:spcPct val="100000"/>
                        </a:lnSpc>
                        <a:spcAft>
                          <a:spcPts val="0"/>
                        </a:spcAft>
                      </a:pPr>
                      <a:r>
                        <a:rPr lang="en-GB" sz="1700">
                          <a:effectLst/>
                        </a:rPr>
                        <a:t>Robust</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The automation should be able to perform under </a:t>
                      </a:r>
                      <a:r>
                        <a:rPr lang="en-GB" sz="1700" b="1" dirty="0">
                          <a:effectLst/>
                        </a:rPr>
                        <a:t>a variety of conditions</a:t>
                      </a:r>
                      <a:r>
                        <a:rPr lang="en-GB" sz="1700" dirty="0">
                          <a:effectLst/>
                        </a:rPr>
                        <a:t>, not just normal operating conditions.</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2351155546"/>
                  </a:ext>
                </a:extLst>
              </a:tr>
              <a:tr h="545258">
                <a:tc>
                  <a:txBody>
                    <a:bodyPr/>
                    <a:lstStyle/>
                    <a:p>
                      <a:pPr algn="l">
                        <a:lnSpc>
                          <a:spcPct val="100000"/>
                        </a:lnSpc>
                        <a:spcAft>
                          <a:spcPts val="0"/>
                        </a:spcAft>
                      </a:pPr>
                      <a:r>
                        <a:rPr lang="en-GB" sz="1700">
                          <a:effectLst/>
                        </a:rPr>
                        <a:t>Accountable</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b="1" dirty="0">
                          <a:effectLst/>
                        </a:rPr>
                        <a:t>The operator should be responsible </a:t>
                      </a:r>
                      <a:r>
                        <a:rPr lang="en-GB" sz="1700" dirty="0">
                          <a:effectLst/>
                        </a:rPr>
                        <a:t>for overall performance and therefore in charge of the automation.</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3087971980"/>
                  </a:ext>
                </a:extLst>
              </a:tr>
              <a:tr h="451258">
                <a:tc>
                  <a:txBody>
                    <a:bodyPr/>
                    <a:lstStyle/>
                    <a:p>
                      <a:pPr algn="l">
                        <a:lnSpc>
                          <a:spcPct val="100000"/>
                        </a:lnSpc>
                        <a:spcAft>
                          <a:spcPts val="0"/>
                        </a:spcAft>
                      </a:pPr>
                      <a:r>
                        <a:rPr lang="en-GB" sz="1700">
                          <a:effectLst/>
                        </a:rPr>
                        <a:t>Proactive Control</a:t>
                      </a:r>
                      <a:endParaRPr lang="en-GB" sz="170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The system should support the operator in </a:t>
                      </a:r>
                      <a:r>
                        <a:rPr lang="en-GB" sz="1700" b="1" dirty="0">
                          <a:effectLst/>
                        </a:rPr>
                        <a:t>predicting and controlling ahead </a:t>
                      </a:r>
                      <a:r>
                        <a:rPr lang="en-GB" sz="1700" dirty="0">
                          <a:effectLst/>
                        </a:rPr>
                        <a:t>rather than controlling reactively.</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383149268"/>
                  </a:ext>
                </a:extLst>
              </a:tr>
              <a:tr h="448416">
                <a:tc>
                  <a:txBody>
                    <a:bodyPr/>
                    <a:lstStyle/>
                    <a:p>
                      <a:pPr algn="l">
                        <a:lnSpc>
                          <a:spcPct val="100000"/>
                        </a:lnSpc>
                        <a:spcAft>
                          <a:spcPts val="0"/>
                        </a:spcAft>
                      </a:pPr>
                      <a:r>
                        <a:rPr lang="en-GB" sz="1700" dirty="0">
                          <a:effectLst/>
                        </a:rPr>
                        <a:t>Skill Degradation</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tc>
                  <a:txBody>
                    <a:bodyPr/>
                    <a:lstStyle/>
                    <a:p>
                      <a:pPr algn="l">
                        <a:lnSpc>
                          <a:spcPct val="100000"/>
                        </a:lnSpc>
                        <a:spcAft>
                          <a:spcPts val="0"/>
                        </a:spcAft>
                      </a:pPr>
                      <a:r>
                        <a:rPr lang="en-GB" sz="1700" dirty="0">
                          <a:effectLst/>
                        </a:rPr>
                        <a:t>The automation should incorporate a </a:t>
                      </a:r>
                      <a:r>
                        <a:rPr lang="en-GB" sz="1700" b="1" dirty="0">
                          <a:effectLst/>
                        </a:rPr>
                        <a:t>method to guard against operator skill degradation</a:t>
                      </a:r>
                      <a:r>
                        <a:rPr lang="en-GB" sz="1700" dirty="0">
                          <a:effectLst/>
                        </a:rPr>
                        <a:t>.</a:t>
                      </a:r>
                      <a:endParaRPr lang="en-GB" sz="1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2394" marR="52394" marT="13584" marB="13584"/>
                </a:tc>
                <a:extLst>
                  <a:ext uri="{0D108BD9-81ED-4DB2-BD59-A6C34878D82A}">
                    <a16:rowId xmlns:a16="http://schemas.microsoft.com/office/drawing/2014/main" val="1504063055"/>
                  </a:ext>
                </a:extLst>
              </a:tr>
            </a:tbl>
          </a:graphicData>
        </a:graphic>
      </p:graphicFrame>
      <p:sp>
        <p:nvSpPr>
          <p:cNvPr id="6" name="Rectangle 5"/>
          <p:cNvSpPr/>
          <p:nvPr/>
        </p:nvSpPr>
        <p:spPr>
          <a:xfrm>
            <a:off x="136849" y="6396335"/>
            <a:ext cx="11669486" cy="523220"/>
          </a:xfrm>
          <a:prstGeom prst="rect">
            <a:avLst/>
          </a:prstGeom>
        </p:spPr>
        <p:txBody>
          <a:bodyPr wrap="square">
            <a:spAutoFit/>
          </a:bodyPr>
          <a:lstStyle/>
          <a:p>
            <a:r>
              <a:rPr lang="en-GB" sz="1400" dirty="0">
                <a:solidFill>
                  <a:srgbClr val="222222"/>
                </a:solidFill>
                <a:latin typeface="Arial" panose="020B0604020202020204" pitchFamily="34" charset="0"/>
              </a:rPr>
              <a:t>Balfe, N., Wilson, J.R., Sharples, S. and Clarke, T., 2012. Development of design principles for automated systems in transport control. </a:t>
            </a:r>
            <a:r>
              <a:rPr lang="en-GB" sz="1400" i="1" dirty="0">
                <a:solidFill>
                  <a:srgbClr val="222222"/>
                </a:solidFill>
                <a:latin typeface="Arial" panose="020B0604020202020204" pitchFamily="34" charset="0"/>
              </a:rPr>
              <a:t>Ergonomics</a:t>
            </a:r>
            <a:r>
              <a:rPr lang="en-GB" sz="1400" dirty="0">
                <a:solidFill>
                  <a:srgbClr val="222222"/>
                </a:solidFill>
                <a:latin typeface="Arial" panose="020B0604020202020204" pitchFamily="34" charset="0"/>
              </a:rPr>
              <a:t>, </a:t>
            </a:r>
            <a:r>
              <a:rPr lang="en-GB" sz="1400" i="1" dirty="0">
                <a:solidFill>
                  <a:srgbClr val="222222"/>
                </a:solidFill>
                <a:latin typeface="Arial" panose="020B0604020202020204" pitchFamily="34" charset="0"/>
              </a:rPr>
              <a:t>55</a:t>
            </a:r>
            <a:r>
              <a:rPr lang="en-GB" sz="1400" dirty="0">
                <a:solidFill>
                  <a:srgbClr val="222222"/>
                </a:solidFill>
                <a:latin typeface="Arial" panose="020B0604020202020204" pitchFamily="34" charset="0"/>
              </a:rPr>
              <a:t>(1), pp.37-54.</a:t>
            </a:r>
            <a:endParaRPr lang="en-GB" sz="1400" dirty="0"/>
          </a:p>
        </p:txBody>
      </p:sp>
    </p:spTree>
    <p:extLst>
      <p:ext uri="{BB962C8B-B14F-4D97-AF65-F5344CB8AC3E}">
        <p14:creationId xmlns:p14="http://schemas.microsoft.com/office/powerpoint/2010/main" val="188001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24</a:t>
            </a:fld>
            <a:endParaRPr lang="en-GB"/>
          </a:p>
        </p:txBody>
      </p:sp>
      <p:sp>
        <p:nvSpPr>
          <p:cNvPr id="3" name="Content Placeholder 2"/>
          <p:cNvSpPr>
            <a:spLocks noGrp="1"/>
          </p:cNvSpPr>
          <p:nvPr>
            <p:ph sz="quarter" idx="13"/>
          </p:nvPr>
        </p:nvSpPr>
        <p:spPr>
          <a:xfrm>
            <a:off x="237713" y="1197149"/>
            <a:ext cx="11830916" cy="5363307"/>
          </a:xfrm>
        </p:spPr>
        <p:txBody>
          <a:bodyPr/>
          <a:lstStyle/>
          <a:p>
            <a:pPr fontAlgn="base"/>
            <a:r>
              <a:rPr lang="en-GB" dirty="0"/>
              <a:t>Bainbridge </a:t>
            </a:r>
            <a:r>
              <a:rPr lang="en-GB" b="1" dirty="0"/>
              <a:t>(1983) </a:t>
            </a:r>
            <a:r>
              <a:rPr lang="en-GB" dirty="0"/>
              <a:t>– derived from process control</a:t>
            </a:r>
            <a:r>
              <a:rPr lang="en-US" dirty="0"/>
              <a:t>​</a:t>
            </a:r>
          </a:p>
          <a:p>
            <a:pPr marL="971550" lvl="1" indent="-514350" fontAlgn="base">
              <a:buFont typeface="+mj-lt"/>
              <a:buAutoNum type="arabicPeriod"/>
            </a:pPr>
            <a:r>
              <a:rPr lang="en-GB" dirty="0"/>
              <a:t>Designer who tries to eliminate the operator still leaves the operator to do the tasks which the designer cannot think how to automate</a:t>
            </a:r>
            <a:r>
              <a:rPr lang="en-US" dirty="0"/>
              <a:t>​</a:t>
            </a:r>
          </a:p>
          <a:p>
            <a:pPr marL="971550" lvl="1" indent="-514350" fontAlgn="base">
              <a:buFont typeface="+mj-lt"/>
              <a:buAutoNum type="arabicPeriod"/>
            </a:pPr>
            <a:r>
              <a:rPr lang="en-GB" dirty="0"/>
              <a:t>Physical skills deteriorate when they are not used</a:t>
            </a:r>
            <a:r>
              <a:rPr lang="en-US" dirty="0"/>
              <a:t>​</a:t>
            </a:r>
          </a:p>
          <a:p>
            <a:pPr marL="971550" lvl="1" indent="-514350" fontAlgn="base">
              <a:buFont typeface="+mj-lt"/>
              <a:buAutoNum type="arabicPeriod"/>
            </a:pPr>
            <a:r>
              <a:rPr lang="en-GB" dirty="0"/>
              <a:t>Formerly experienced operator who has been monitoring an automated process may now be an inexperienced one</a:t>
            </a:r>
            <a:r>
              <a:rPr lang="en-US" dirty="0"/>
              <a:t>​</a:t>
            </a:r>
          </a:p>
          <a:p>
            <a:pPr marL="971550" lvl="1" indent="-514350" fontAlgn="base">
              <a:buFont typeface="+mj-lt"/>
              <a:buAutoNum type="arabicPeriod"/>
            </a:pPr>
            <a:r>
              <a:rPr lang="en-GB" dirty="0"/>
              <a:t>Operator will only be able to generate successful new strategies for unusual situations if he has an adequate knowledge of the process</a:t>
            </a:r>
            <a:r>
              <a:rPr lang="en-US" dirty="0"/>
              <a:t>​</a:t>
            </a:r>
          </a:p>
          <a:p>
            <a:pPr marL="971550" lvl="1" indent="-514350" fontAlgn="base">
              <a:buFont typeface="+mj-lt"/>
              <a:buAutoNum type="arabicPeriod"/>
            </a:pPr>
            <a:r>
              <a:rPr lang="en-GB" dirty="0"/>
              <a:t>Efficient retrieval of knowledge from long term memory depends on frequency of use</a:t>
            </a:r>
            <a:r>
              <a:rPr lang="en-US" dirty="0"/>
              <a:t>​</a:t>
            </a:r>
          </a:p>
          <a:p>
            <a:pPr marL="971550" lvl="1" indent="-514350" fontAlgn="base">
              <a:buFont typeface="+mj-lt"/>
              <a:buAutoNum type="arabicPeriod"/>
            </a:pPr>
            <a:r>
              <a:rPr lang="en-GB" dirty="0"/>
              <a:t>Operator unable to make decisions based on wide knowledge of the plant state if has not previously spent time reviewing system state</a:t>
            </a:r>
            <a:endParaRPr lang="en-US" dirty="0"/>
          </a:p>
        </p:txBody>
      </p:sp>
      <p:sp>
        <p:nvSpPr>
          <p:cNvPr id="4" name="Title 3"/>
          <p:cNvSpPr>
            <a:spLocks noGrp="1"/>
          </p:cNvSpPr>
          <p:nvPr>
            <p:ph type="title"/>
          </p:nvPr>
        </p:nvSpPr>
        <p:spPr/>
        <p:txBody>
          <a:bodyPr/>
          <a:lstStyle/>
          <a:p>
            <a:r>
              <a:rPr lang="en-GB" dirty="0"/>
              <a:t>Ironies of Automation (Bainbridge, 1983)</a:t>
            </a:r>
          </a:p>
        </p:txBody>
      </p:sp>
    </p:spTree>
    <p:extLst>
      <p:ext uri="{BB962C8B-B14F-4D97-AF65-F5344CB8AC3E}">
        <p14:creationId xmlns:p14="http://schemas.microsoft.com/office/powerpoint/2010/main" val="2583734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25</a:t>
            </a:fld>
            <a:endParaRPr lang="en-GB"/>
          </a:p>
        </p:txBody>
      </p:sp>
      <p:sp>
        <p:nvSpPr>
          <p:cNvPr id="3" name="Content Placeholder 2"/>
          <p:cNvSpPr>
            <a:spLocks noGrp="1"/>
          </p:cNvSpPr>
          <p:nvPr>
            <p:ph sz="quarter" idx="13"/>
          </p:nvPr>
        </p:nvSpPr>
        <p:spPr>
          <a:xfrm>
            <a:off x="237713" y="1197149"/>
            <a:ext cx="11830916" cy="5363307"/>
          </a:xfrm>
        </p:spPr>
        <p:txBody>
          <a:bodyPr/>
          <a:lstStyle/>
          <a:p>
            <a:pPr fontAlgn="base"/>
            <a:r>
              <a:rPr lang="en-GB" sz="2400" dirty="0"/>
              <a:t>Bainbridge </a:t>
            </a:r>
            <a:r>
              <a:rPr lang="en-GB" sz="2400" b="1" dirty="0"/>
              <a:t>(1983) </a:t>
            </a:r>
            <a:r>
              <a:rPr lang="en-GB" sz="2400" dirty="0"/>
              <a:t>– derived from process control</a:t>
            </a:r>
            <a:r>
              <a:rPr lang="en-US" sz="2400" dirty="0"/>
              <a:t>​</a:t>
            </a:r>
          </a:p>
          <a:p>
            <a:pPr marL="914400" lvl="1" indent="-457200" fontAlgn="base">
              <a:buFont typeface="+mj-lt"/>
              <a:buAutoNum type="arabicPeriod"/>
            </a:pPr>
            <a:r>
              <a:rPr lang="en-GB" sz="2400" dirty="0"/>
              <a:t>Impossible for even highly motivated human being to maintain effective visual attention towards a source of information where low level of activity for more than about 30 minutes</a:t>
            </a:r>
            <a:r>
              <a:rPr lang="en-US" sz="2400" dirty="0"/>
              <a:t>​</a:t>
            </a:r>
          </a:p>
          <a:p>
            <a:pPr marL="914400" lvl="1" indent="-457200" fontAlgn="base">
              <a:buFont typeface="+mj-lt"/>
              <a:buAutoNum type="arabicPeriod"/>
            </a:pPr>
            <a:r>
              <a:rPr lang="en-GB" sz="2400" dirty="0"/>
              <a:t>Automatic control system has been put in because it can do the job better than the operator, but yet the operator is being asked to monitor that it is working effectively</a:t>
            </a:r>
            <a:r>
              <a:rPr lang="en-US" sz="2400" dirty="0"/>
              <a:t>​</a:t>
            </a:r>
          </a:p>
          <a:p>
            <a:pPr marL="914400" lvl="1" indent="-457200" fontAlgn="base">
              <a:buFont typeface="+mj-lt"/>
              <a:buAutoNum type="arabicPeriod"/>
            </a:pPr>
            <a:r>
              <a:rPr lang="en-GB" sz="2400" dirty="0"/>
              <a:t>Computer makes decisions quickly, therefore no way in which human operator can check in real-time that the computer is following its rules correctly</a:t>
            </a:r>
            <a:r>
              <a:rPr lang="en-US" sz="2400" dirty="0"/>
              <a:t>​</a:t>
            </a:r>
          </a:p>
          <a:p>
            <a:pPr marL="914400" lvl="1" indent="-457200" fontAlgn="base">
              <a:buFont typeface="+mj-lt"/>
              <a:buAutoNum type="arabicPeriod"/>
            </a:pPr>
            <a:r>
              <a:rPr lang="en-GB" sz="2400" dirty="0"/>
              <a:t>If job perceived as being “deskilled” by being reduced to monitoring, negative effect on operator attitudes</a:t>
            </a:r>
            <a:r>
              <a:rPr lang="en-US" sz="2400" dirty="0"/>
              <a:t>​</a:t>
            </a:r>
          </a:p>
          <a:p>
            <a:pPr marL="914400" lvl="1" indent="-457200" fontAlgn="base">
              <a:buFont typeface="+mj-lt"/>
              <a:buAutoNum type="arabicPeriod"/>
            </a:pPr>
            <a:r>
              <a:rPr lang="en-GB" sz="2400" dirty="0"/>
              <a:t>Deskilled workers may insist on high pay level as remaining symbol of status which is no longer justified by job content</a:t>
            </a:r>
            <a:r>
              <a:rPr lang="en-US" sz="2400" dirty="0"/>
              <a:t>​</a:t>
            </a:r>
          </a:p>
        </p:txBody>
      </p:sp>
      <p:sp>
        <p:nvSpPr>
          <p:cNvPr id="4" name="Title 3"/>
          <p:cNvSpPr>
            <a:spLocks noGrp="1"/>
          </p:cNvSpPr>
          <p:nvPr>
            <p:ph type="title"/>
          </p:nvPr>
        </p:nvSpPr>
        <p:spPr/>
        <p:txBody>
          <a:bodyPr/>
          <a:lstStyle/>
          <a:p>
            <a:r>
              <a:rPr lang="en-GB" dirty="0"/>
              <a:t>Ironies of Automation (continued)</a:t>
            </a:r>
          </a:p>
        </p:txBody>
      </p:sp>
    </p:spTree>
    <p:extLst>
      <p:ext uri="{BB962C8B-B14F-4D97-AF65-F5344CB8AC3E}">
        <p14:creationId xmlns:p14="http://schemas.microsoft.com/office/powerpoint/2010/main" val="965403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D624C-F1C2-A983-7958-1A66F9DDA39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AE6990-00FD-539B-C7A4-7968AE7B9207}"/>
              </a:ext>
            </a:extLst>
          </p:cNvPr>
          <p:cNvSpPr>
            <a:spLocks noGrp="1"/>
          </p:cNvSpPr>
          <p:nvPr>
            <p:ph type="sldNum" sz="quarter" idx="12"/>
          </p:nvPr>
        </p:nvSpPr>
        <p:spPr/>
        <p:txBody>
          <a:bodyPr/>
          <a:lstStyle/>
          <a:p>
            <a:fld id="{CBBF530E-1875-46E6-901C-76683197A1B3}" type="slidenum">
              <a:rPr lang="en-GB" smtClean="0"/>
              <a:pPr/>
              <a:t>26</a:t>
            </a:fld>
            <a:endParaRPr lang="en-GB"/>
          </a:p>
        </p:txBody>
      </p:sp>
      <p:sp>
        <p:nvSpPr>
          <p:cNvPr id="4" name="Title 3">
            <a:extLst>
              <a:ext uri="{FF2B5EF4-FFF2-40B4-BE49-F238E27FC236}">
                <a16:creationId xmlns:a16="http://schemas.microsoft.com/office/drawing/2014/main" id="{1D058581-B68B-49C8-A1F8-66FEC469CD73}"/>
              </a:ext>
            </a:extLst>
          </p:cNvPr>
          <p:cNvSpPr>
            <a:spLocks noGrp="1"/>
          </p:cNvSpPr>
          <p:nvPr>
            <p:ph type="title"/>
          </p:nvPr>
        </p:nvSpPr>
        <p:spPr/>
        <p:txBody>
          <a:bodyPr/>
          <a:lstStyle/>
          <a:p>
            <a:r>
              <a:rPr lang="en-GB" dirty="0"/>
              <a:t>Fitts HABA-MABA (1951)</a:t>
            </a:r>
          </a:p>
        </p:txBody>
      </p:sp>
      <p:pic>
        <p:nvPicPr>
          <p:cNvPr id="9218" name="Picture 2">
            <a:extLst>
              <a:ext uri="{FF2B5EF4-FFF2-40B4-BE49-F238E27FC236}">
                <a16:creationId xmlns:a16="http://schemas.microsoft.com/office/drawing/2014/main" id="{D802A7B3-97AA-3BEE-A03C-D682A9596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254" y="267171"/>
            <a:ext cx="4233425" cy="6271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962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E92E0-EFF9-750C-6685-10EB30F146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1E4BC6-B909-AFDE-CDEC-04EF33C0F12F}"/>
              </a:ext>
            </a:extLst>
          </p:cNvPr>
          <p:cNvSpPr>
            <a:spLocks noGrp="1"/>
          </p:cNvSpPr>
          <p:nvPr>
            <p:ph type="sldNum" sz="quarter" idx="12"/>
          </p:nvPr>
        </p:nvSpPr>
        <p:spPr/>
        <p:txBody>
          <a:bodyPr/>
          <a:lstStyle/>
          <a:p>
            <a:fld id="{CBBF530E-1875-46E6-901C-76683197A1B3}" type="slidenum">
              <a:rPr lang="en-GB" smtClean="0"/>
              <a:pPr/>
              <a:t>27</a:t>
            </a:fld>
            <a:endParaRPr lang="en-GB"/>
          </a:p>
        </p:txBody>
      </p:sp>
      <p:graphicFrame>
        <p:nvGraphicFramePr>
          <p:cNvPr id="7" name="Content Placeholder 6">
            <a:extLst>
              <a:ext uri="{FF2B5EF4-FFF2-40B4-BE49-F238E27FC236}">
                <a16:creationId xmlns:a16="http://schemas.microsoft.com/office/drawing/2014/main" id="{B9A9FD29-B3F9-DBAC-357C-9CFDA026535D}"/>
              </a:ext>
            </a:extLst>
          </p:cNvPr>
          <p:cNvGraphicFramePr>
            <a:graphicFrameLocks noGrp="1"/>
          </p:cNvGraphicFramePr>
          <p:nvPr>
            <p:ph sz="quarter" idx="13"/>
            <p:extLst>
              <p:ext uri="{D42A27DB-BD31-4B8C-83A1-F6EECF244321}">
                <p14:modId xmlns:p14="http://schemas.microsoft.com/office/powerpoint/2010/main" val="2267186492"/>
              </p:ext>
            </p:extLst>
          </p:nvPr>
        </p:nvGraphicFramePr>
        <p:xfrm>
          <a:off x="479425" y="1484312"/>
          <a:ext cx="10578836" cy="5001171"/>
        </p:xfrm>
        <a:graphic>
          <a:graphicData uri="http://schemas.openxmlformats.org/drawingml/2006/table">
            <a:tbl>
              <a:tblPr firstRow="1" bandRow="1">
                <a:tableStyleId>{5C22544A-7EE6-4342-B048-85BDC9FD1C3A}</a:tableStyleId>
              </a:tblPr>
              <a:tblGrid>
                <a:gridCol w="2608549">
                  <a:extLst>
                    <a:ext uri="{9D8B030D-6E8A-4147-A177-3AD203B41FA5}">
                      <a16:colId xmlns:a16="http://schemas.microsoft.com/office/drawing/2014/main" val="1674310392"/>
                    </a:ext>
                  </a:extLst>
                </a:gridCol>
                <a:gridCol w="2680869">
                  <a:extLst>
                    <a:ext uri="{9D8B030D-6E8A-4147-A177-3AD203B41FA5}">
                      <a16:colId xmlns:a16="http://schemas.microsoft.com/office/drawing/2014/main" val="3917592276"/>
                    </a:ext>
                  </a:extLst>
                </a:gridCol>
                <a:gridCol w="2644709">
                  <a:extLst>
                    <a:ext uri="{9D8B030D-6E8A-4147-A177-3AD203B41FA5}">
                      <a16:colId xmlns:a16="http://schemas.microsoft.com/office/drawing/2014/main" val="3682181315"/>
                    </a:ext>
                  </a:extLst>
                </a:gridCol>
                <a:gridCol w="2644709">
                  <a:extLst>
                    <a:ext uri="{9D8B030D-6E8A-4147-A177-3AD203B41FA5}">
                      <a16:colId xmlns:a16="http://schemas.microsoft.com/office/drawing/2014/main" val="3705703794"/>
                    </a:ext>
                  </a:extLst>
                </a:gridCol>
              </a:tblGrid>
              <a:tr h="612051">
                <a:tc>
                  <a:txBody>
                    <a:bodyPr/>
                    <a:lstStyle/>
                    <a:p>
                      <a:r>
                        <a:rPr lang="en-GB" dirty="0"/>
                        <a:t>Humans Better at</a:t>
                      </a:r>
                      <a:br>
                        <a:rPr lang="en-GB" dirty="0"/>
                      </a:br>
                      <a:r>
                        <a:rPr lang="en-GB" dirty="0"/>
                        <a:t>(in 1951)</a:t>
                      </a:r>
                    </a:p>
                  </a:txBody>
                  <a:tcPr/>
                </a:tc>
                <a:tc>
                  <a:txBody>
                    <a:bodyPr/>
                    <a:lstStyle/>
                    <a:p>
                      <a:r>
                        <a:rPr lang="en-GB" dirty="0"/>
                        <a:t>Machines Better at (in 1951)</a:t>
                      </a:r>
                    </a:p>
                  </a:txBody>
                  <a:tcPr/>
                </a:tc>
                <a:tc>
                  <a:txBody>
                    <a:bodyPr/>
                    <a:lstStyle/>
                    <a:p>
                      <a:r>
                        <a:rPr lang="en-GB" dirty="0"/>
                        <a:t>Humans Better at (Today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 AI better at (Today)</a:t>
                      </a:r>
                    </a:p>
                  </a:txBody>
                  <a:tcPr/>
                </a:tc>
                <a:extLst>
                  <a:ext uri="{0D108BD9-81ED-4DB2-BD59-A6C34878D82A}">
                    <a16:rowId xmlns:a16="http://schemas.microsoft.com/office/drawing/2014/main" val="3305793863"/>
                  </a:ext>
                </a:extLst>
              </a:tr>
              <a:tr h="612051">
                <a:tc>
                  <a:txBody>
                    <a:bodyPr/>
                    <a:lstStyle/>
                    <a:p>
                      <a:r>
                        <a:rPr lang="en-GB" dirty="0"/>
                        <a:t>Improvising and being flexible</a:t>
                      </a:r>
                    </a:p>
                  </a:txBody>
                  <a:tcPr/>
                </a:tc>
                <a:tc>
                  <a:txBody>
                    <a:bodyPr/>
                    <a:lstStyle/>
                    <a:p>
                      <a:r>
                        <a:rPr lang="en-GB" dirty="0"/>
                        <a:t>Responding Quickly</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74240666"/>
                  </a:ext>
                </a:extLst>
              </a:tr>
              <a:tr h="612051">
                <a:tc>
                  <a:txBody>
                    <a:bodyPr/>
                    <a:lstStyle/>
                    <a:p>
                      <a:r>
                        <a:rPr lang="en-GB" dirty="0"/>
                        <a:t>Detecting small amounts of visual or acoustic energy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Applying great force smoothly and precisely </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83782343"/>
                  </a:ext>
                </a:extLst>
              </a:tr>
              <a:tr h="612051">
                <a:tc>
                  <a:txBody>
                    <a:bodyPr/>
                    <a:lstStyle/>
                    <a:p>
                      <a:r>
                        <a:rPr lang="en-GB" dirty="0"/>
                        <a:t>Judgement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Routine Tasks</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65199277"/>
                  </a:ext>
                </a:extLst>
              </a:tr>
              <a:tr h="612051">
                <a:tc>
                  <a:txBody>
                    <a:bodyPr/>
                    <a:lstStyle/>
                    <a:p>
                      <a:r>
                        <a:rPr lang="en-GB" dirty="0"/>
                        <a:t>Reasoning INDUCTIVELY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Reasoning DEDUCTIVELY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a:p>
                  </a:txBody>
                  <a:tcPr/>
                </a:tc>
                <a:extLst>
                  <a:ext uri="{0D108BD9-81ED-4DB2-BD59-A6C34878D82A}">
                    <a16:rowId xmlns:a16="http://schemas.microsoft.com/office/drawing/2014/main" val="749367224"/>
                  </a:ext>
                </a:extLst>
              </a:tr>
              <a:tr h="537861">
                <a:tc>
                  <a:txBody>
                    <a:bodyPr/>
                    <a:lstStyle/>
                    <a:p>
                      <a:r>
                        <a:rPr lang="en-GB" dirty="0"/>
                        <a:t>Seeing Patterns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Operating in hostile Environments</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026636881"/>
                  </a:ext>
                </a:extLst>
              </a:tr>
              <a:tr h="612051">
                <a:tc>
                  <a:txBody>
                    <a:bodyPr/>
                    <a:lstStyle/>
                    <a:p>
                      <a:r>
                        <a:rPr lang="en-GB" dirty="0"/>
                        <a:t>Store a large amount of information and recall it appropriately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Storing information quickly and then erasing it</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44556828"/>
                  </a:ext>
                </a:extLst>
              </a:tr>
            </a:tbl>
          </a:graphicData>
        </a:graphic>
      </p:graphicFrame>
      <p:sp>
        <p:nvSpPr>
          <p:cNvPr id="4" name="Title 3">
            <a:extLst>
              <a:ext uri="{FF2B5EF4-FFF2-40B4-BE49-F238E27FC236}">
                <a16:creationId xmlns:a16="http://schemas.microsoft.com/office/drawing/2014/main" id="{16BC1753-24C7-FEA0-BB52-574A324894DE}"/>
              </a:ext>
            </a:extLst>
          </p:cNvPr>
          <p:cNvSpPr>
            <a:spLocks noGrp="1"/>
          </p:cNvSpPr>
          <p:nvPr>
            <p:ph type="title"/>
          </p:nvPr>
        </p:nvSpPr>
        <p:spPr/>
        <p:txBody>
          <a:bodyPr/>
          <a:lstStyle/>
          <a:p>
            <a:r>
              <a:rPr lang="en-GB" dirty="0"/>
              <a:t>Fitts HABA-MABA (1951)</a:t>
            </a:r>
          </a:p>
        </p:txBody>
      </p:sp>
    </p:spTree>
    <p:extLst>
      <p:ext uri="{BB962C8B-B14F-4D97-AF65-F5344CB8AC3E}">
        <p14:creationId xmlns:p14="http://schemas.microsoft.com/office/powerpoint/2010/main" val="824193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CA61F-A045-F929-E9A8-002E74CC20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57115-3358-5B39-6188-A1F6DC160C7D}"/>
              </a:ext>
            </a:extLst>
          </p:cNvPr>
          <p:cNvSpPr>
            <a:spLocks noGrp="1"/>
          </p:cNvSpPr>
          <p:nvPr>
            <p:ph type="title"/>
          </p:nvPr>
        </p:nvSpPr>
        <p:spPr/>
        <p:txBody>
          <a:bodyPr/>
          <a:lstStyle/>
          <a:p>
            <a:r>
              <a:rPr lang="en-GB" dirty="0"/>
              <a:t>Human Error</a:t>
            </a:r>
          </a:p>
        </p:txBody>
      </p:sp>
    </p:spTree>
    <p:extLst>
      <p:ext uri="{BB962C8B-B14F-4D97-AF65-F5344CB8AC3E}">
        <p14:creationId xmlns:p14="http://schemas.microsoft.com/office/powerpoint/2010/main" val="3915550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29</a:t>
            </a:fld>
            <a:endParaRPr lang="en-GB"/>
          </a:p>
        </p:txBody>
      </p:sp>
      <p:sp>
        <p:nvSpPr>
          <p:cNvPr id="3" name="Content Placeholder 2"/>
          <p:cNvSpPr>
            <a:spLocks noGrp="1"/>
          </p:cNvSpPr>
          <p:nvPr>
            <p:ph sz="quarter" idx="13"/>
          </p:nvPr>
        </p:nvSpPr>
        <p:spPr/>
        <p:txBody>
          <a:bodyPr/>
          <a:lstStyle/>
          <a:p>
            <a:pPr fontAlgn="base"/>
            <a:r>
              <a:rPr lang="en-GB" i="1" dirty="0"/>
              <a:t>Human error</a:t>
            </a:r>
            <a:r>
              <a:rPr lang="en-GB" dirty="0"/>
              <a:t> = inappropriate or undesirable human decision or behaviour that reduces, or has the potential for reducing, effectiveness, safety or system performance.</a:t>
            </a:r>
            <a:r>
              <a:rPr lang="en-US" dirty="0"/>
              <a:t>​</a:t>
            </a:r>
          </a:p>
          <a:p>
            <a:pPr fontAlgn="base"/>
            <a:r>
              <a:rPr lang="en-GB" dirty="0"/>
              <a:t>Undesirable effect or potential effect on system or on people</a:t>
            </a:r>
            <a:r>
              <a:rPr lang="en-US" dirty="0"/>
              <a:t>​</a:t>
            </a:r>
          </a:p>
          <a:p>
            <a:pPr fontAlgn="base"/>
            <a:r>
              <a:rPr lang="en-GB" dirty="0"/>
              <a:t>Does not have to result in degraded system performance or an undesirable effect on people to be considered an error</a:t>
            </a:r>
            <a:r>
              <a:rPr lang="en-US" dirty="0"/>
              <a:t>​</a:t>
            </a:r>
          </a:p>
          <a:p>
            <a:pPr fontAlgn="base"/>
            <a:r>
              <a:rPr lang="en-GB" dirty="0"/>
              <a:t>Should consider the entire system and not focus on only the operator</a:t>
            </a:r>
          </a:p>
          <a:p>
            <a:endParaRPr lang="en-GB" dirty="0"/>
          </a:p>
        </p:txBody>
      </p:sp>
      <p:sp>
        <p:nvSpPr>
          <p:cNvPr id="4" name="Title 3"/>
          <p:cNvSpPr>
            <a:spLocks noGrp="1"/>
          </p:cNvSpPr>
          <p:nvPr>
            <p:ph type="title"/>
          </p:nvPr>
        </p:nvSpPr>
        <p:spPr/>
        <p:txBody>
          <a:bodyPr/>
          <a:lstStyle/>
          <a:p>
            <a:r>
              <a:rPr lang="en-GB" dirty="0"/>
              <a:t>Human Error - Definitions</a:t>
            </a:r>
          </a:p>
        </p:txBody>
      </p:sp>
    </p:spTree>
    <p:extLst>
      <p:ext uri="{BB962C8B-B14F-4D97-AF65-F5344CB8AC3E}">
        <p14:creationId xmlns:p14="http://schemas.microsoft.com/office/powerpoint/2010/main" val="1071773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6010" y="1461477"/>
            <a:ext cx="5359400" cy="2387600"/>
          </a:xfrm>
        </p:spPr>
        <p:txBody>
          <a:bodyPr>
            <a:noAutofit/>
          </a:bodyPr>
          <a:lstStyle/>
          <a:p>
            <a:r>
              <a:rPr lang="en-GB" sz="3600" dirty="0"/>
              <a:t>MMME4054</a:t>
            </a:r>
            <a:br>
              <a:rPr lang="en-GB" sz="3600" dirty="0"/>
            </a:br>
            <a:r>
              <a:rPr lang="en-GB" sz="3600" dirty="0"/>
              <a:t>Week 7 – Human Error and Automation</a:t>
            </a:r>
          </a:p>
        </p:txBody>
      </p:sp>
      <p:sp>
        <p:nvSpPr>
          <p:cNvPr id="3" name="Text Placeholder 2"/>
          <p:cNvSpPr>
            <a:spLocks noGrp="1"/>
          </p:cNvSpPr>
          <p:nvPr>
            <p:ph type="body" sz="quarter" idx="10"/>
          </p:nvPr>
        </p:nvSpPr>
        <p:spPr>
          <a:xfrm>
            <a:off x="3416397" y="4902075"/>
            <a:ext cx="5359206" cy="1154065"/>
          </a:xfrm>
        </p:spPr>
        <p:txBody>
          <a:bodyPr>
            <a:noAutofit/>
          </a:bodyPr>
          <a:lstStyle/>
          <a:p>
            <a:r>
              <a:rPr lang="en-GB" sz="2400" dirty="0"/>
              <a:t>Dr Kyle Harrington</a:t>
            </a:r>
          </a:p>
          <a:p>
            <a:endParaRPr lang="en-GB" sz="1600" b="0" dirty="0"/>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30</a:t>
            </a:fld>
            <a:endParaRPr lang="en-GB"/>
          </a:p>
        </p:txBody>
      </p:sp>
      <p:sp>
        <p:nvSpPr>
          <p:cNvPr id="3" name="Content Placeholder 2"/>
          <p:cNvSpPr>
            <a:spLocks noGrp="1"/>
          </p:cNvSpPr>
          <p:nvPr>
            <p:ph sz="quarter" idx="13"/>
          </p:nvPr>
        </p:nvSpPr>
        <p:spPr/>
        <p:txBody>
          <a:bodyPr/>
          <a:lstStyle/>
          <a:p>
            <a:pPr fontAlgn="base"/>
            <a:r>
              <a:rPr lang="en-GB" sz="2400" b="1" i="1" dirty="0"/>
              <a:t>Active Failure</a:t>
            </a:r>
            <a:r>
              <a:rPr lang="en-US" sz="2400" dirty="0"/>
              <a:t>​</a:t>
            </a:r>
          </a:p>
          <a:p>
            <a:pPr fontAlgn="base"/>
            <a:r>
              <a:rPr lang="en-GB" sz="2400" dirty="0"/>
              <a:t>Effects felt almost immediately​, and “at the sharp end” usually operator “error”, often with direct results (incorrect medication given to patient, wrong turn made in a car, wrong button pressed)</a:t>
            </a:r>
          </a:p>
          <a:p>
            <a:pPr fontAlgn="base"/>
            <a:r>
              <a:rPr lang="en-GB" sz="2400" b="1" i="1" dirty="0"/>
              <a:t>Latent Failure</a:t>
            </a:r>
            <a:r>
              <a:rPr lang="en-US" sz="2400" dirty="0"/>
              <a:t>​</a:t>
            </a:r>
          </a:p>
          <a:p>
            <a:pPr fontAlgn="base"/>
            <a:r>
              <a:rPr lang="en-GB" sz="2400" dirty="0"/>
              <a:t>May lie dormant within a system for a long time</a:t>
            </a:r>
            <a:r>
              <a:rPr lang="en-US" sz="2400" dirty="0"/>
              <a:t>​</a:t>
            </a:r>
          </a:p>
          <a:p>
            <a:pPr fontAlgn="base"/>
            <a:r>
              <a:rPr lang="en-US" sz="2400" dirty="0"/>
              <a:t>Often systemic, unnoticed, “hidden”, could be </a:t>
            </a:r>
            <a:r>
              <a:rPr lang="en-US" sz="2400" dirty="0" err="1"/>
              <a:t>organisational</a:t>
            </a:r>
            <a:r>
              <a:rPr lang="en-US" sz="2400" dirty="0"/>
              <a:t>, interface design, work culture, inadequate training, </a:t>
            </a:r>
            <a:r>
              <a:rPr lang="en-US" sz="2400" dirty="0" err="1"/>
              <a:t>etc</a:t>
            </a:r>
            <a:endParaRPr lang="en-US" sz="2400" dirty="0"/>
          </a:p>
          <a:p>
            <a:pPr fontAlgn="base"/>
            <a:r>
              <a:rPr lang="en-GB" sz="2400" i="1" dirty="0"/>
              <a:t>“rather than being the main instigators of an accident, operators tend to be the inheritors of system defects created by poor design, incorrect installation, faulty maintenance and bad management decisions” </a:t>
            </a:r>
            <a:r>
              <a:rPr lang="en-GB" sz="2400" dirty="0"/>
              <a:t>​</a:t>
            </a:r>
          </a:p>
          <a:p>
            <a:pPr fontAlgn="base"/>
            <a:r>
              <a:rPr lang="en-GB" sz="2400" dirty="0"/>
              <a:t>What went wrong, vs how is it possible for that to go wrong?</a:t>
            </a:r>
          </a:p>
          <a:p>
            <a:pPr marL="0" indent="0" fontAlgn="base">
              <a:buNone/>
            </a:pPr>
            <a:r>
              <a:rPr lang="en-GB" sz="2400" dirty="0"/>
              <a:t>(Reason, 1990)</a:t>
            </a:r>
          </a:p>
          <a:p>
            <a:endParaRPr lang="en-GB" sz="2400" dirty="0"/>
          </a:p>
        </p:txBody>
      </p:sp>
      <p:sp>
        <p:nvSpPr>
          <p:cNvPr id="4" name="Title 3"/>
          <p:cNvSpPr>
            <a:spLocks noGrp="1"/>
          </p:cNvSpPr>
          <p:nvPr>
            <p:ph type="title"/>
          </p:nvPr>
        </p:nvSpPr>
        <p:spPr/>
        <p:txBody>
          <a:bodyPr/>
          <a:lstStyle/>
          <a:p>
            <a:r>
              <a:rPr lang="en-GB" dirty="0"/>
              <a:t>Methods of error classification</a:t>
            </a:r>
          </a:p>
        </p:txBody>
      </p:sp>
    </p:spTree>
    <p:extLst>
      <p:ext uri="{BB962C8B-B14F-4D97-AF65-F5344CB8AC3E}">
        <p14:creationId xmlns:p14="http://schemas.microsoft.com/office/powerpoint/2010/main" val="1576258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B444BB-25A3-BCB1-9D76-C13C5CB9F637}"/>
              </a:ext>
            </a:extLst>
          </p:cNvPr>
          <p:cNvSpPr>
            <a:spLocks noGrp="1"/>
          </p:cNvSpPr>
          <p:nvPr>
            <p:ph type="sldNum" sz="quarter" idx="12"/>
          </p:nvPr>
        </p:nvSpPr>
        <p:spPr/>
        <p:txBody>
          <a:bodyPr/>
          <a:lstStyle/>
          <a:p>
            <a:fld id="{CBBF530E-1875-46E6-901C-76683197A1B3}" type="slidenum">
              <a:rPr lang="en-GB" smtClean="0"/>
              <a:pPr/>
              <a:t>31</a:t>
            </a:fld>
            <a:endParaRPr lang="en-GB"/>
          </a:p>
        </p:txBody>
      </p:sp>
      <p:sp>
        <p:nvSpPr>
          <p:cNvPr id="4" name="Title 3">
            <a:extLst>
              <a:ext uri="{FF2B5EF4-FFF2-40B4-BE49-F238E27FC236}">
                <a16:creationId xmlns:a16="http://schemas.microsoft.com/office/drawing/2014/main" id="{551F0C27-33EC-D039-5C2A-FAD20072E9AC}"/>
              </a:ext>
            </a:extLst>
          </p:cNvPr>
          <p:cNvSpPr>
            <a:spLocks noGrp="1"/>
          </p:cNvSpPr>
          <p:nvPr>
            <p:ph type="title"/>
          </p:nvPr>
        </p:nvSpPr>
        <p:spPr/>
        <p:txBody>
          <a:bodyPr/>
          <a:lstStyle/>
          <a:p>
            <a:r>
              <a:rPr lang="en-GB" dirty="0"/>
              <a:t>Swiss Cheese Model (Reason 1900)</a:t>
            </a:r>
          </a:p>
        </p:txBody>
      </p:sp>
      <p:sp>
        <p:nvSpPr>
          <p:cNvPr id="5" name="Date Placeholder 4">
            <a:extLst>
              <a:ext uri="{FF2B5EF4-FFF2-40B4-BE49-F238E27FC236}">
                <a16:creationId xmlns:a16="http://schemas.microsoft.com/office/drawing/2014/main" id="{1C7E9294-802C-8D2A-8C93-97850EF58BA7}"/>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1D168141-AC7A-2AC3-7C03-87A3967D26FB}"/>
              </a:ext>
            </a:extLst>
          </p:cNvPr>
          <p:cNvSpPr>
            <a:spLocks noGrp="1"/>
          </p:cNvSpPr>
          <p:nvPr>
            <p:ph type="ftr" sz="quarter" idx="11"/>
          </p:nvPr>
        </p:nvSpPr>
        <p:spPr/>
        <p:txBody>
          <a:bodyPr/>
          <a:lstStyle/>
          <a:p>
            <a:r>
              <a:rPr lang="en-GB"/>
              <a:t>Name, Department</a:t>
            </a:r>
            <a:endParaRPr lang="en-GB" dirty="0"/>
          </a:p>
        </p:txBody>
      </p:sp>
      <p:sp>
        <p:nvSpPr>
          <p:cNvPr id="7" name="Text Placeholder 6">
            <a:extLst>
              <a:ext uri="{FF2B5EF4-FFF2-40B4-BE49-F238E27FC236}">
                <a16:creationId xmlns:a16="http://schemas.microsoft.com/office/drawing/2014/main" id="{70718B6B-39F7-06D0-49B2-F9A38EDF9F20}"/>
              </a:ext>
            </a:extLst>
          </p:cNvPr>
          <p:cNvSpPr>
            <a:spLocks noGrp="1"/>
          </p:cNvSpPr>
          <p:nvPr>
            <p:ph type="body" sz="quarter" idx="18"/>
          </p:nvPr>
        </p:nvSpPr>
        <p:spPr/>
        <p:txBody>
          <a:bodyPr/>
          <a:lstStyle/>
          <a:p>
            <a:endParaRPr lang="en-GB"/>
          </a:p>
        </p:txBody>
      </p:sp>
      <p:pic>
        <p:nvPicPr>
          <p:cNvPr id="1026" name="Picture 2" descr="The James Reason Swiss Cheese Failure Model in 300 Seconds ...">
            <a:extLst>
              <a:ext uri="{FF2B5EF4-FFF2-40B4-BE49-F238E27FC236}">
                <a16:creationId xmlns:a16="http://schemas.microsoft.com/office/drawing/2014/main" id="{FA22E7E5-72E0-4479-8376-38F523404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31" y="1314420"/>
            <a:ext cx="6408869" cy="47570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F2F644-92C9-433E-B24C-181F7696A194}"/>
              </a:ext>
            </a:extLst>
          </p:cNvPr>
          <p:cNvSpPr txBox="1"/>
          <p:nvPr/>
        </p:nvSpPr>
        <p:spPr>
          <a:xfrm>
            <a:off x="7351427" y="4324912"/>
            <a:ext cx="3917369" cy="369332"/>
          </a:xfrm>
          <a:prstGeom prst="rect">
            <a:avLst/>
          </a:prstGeom>
          <a:noFill/>
        </p:spPr>
        <p:txBody>
          <a:bodyPr wrap="square" rtlCol="0">
            <a:spAutoFit/>
          </a:bodyPr>
          <a:lstStyle/>
          <a:p>
            <a:r>
              <a:rPr lang="en-GB" dirty="0">
                <a:hlinkClick r:id="rId3"/>
              </a:rPr>
              <a:t>Reason and COVID</a:t>
            </a:r>
            <a:endParaRPr lang="en-GB" dirty="0"/>
          </a:p>
        </p:txBody>
      </p:sp>
    </p:spTree>
    <p:extLst>
      <p:ext uri="{BB962C8B-B14F-4D97-AF65-F5344CB8AC3E}">
        <p14:creationId xmlns:p14="http://schemas.microsoft.com/office/powerpoint/2010/main" val="3542925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32</a:t>
            </a:fld>
            <a:endParaRPr lang="en-GB"/>
          </a:p>
        </p:txBody>
      </p:sp>
      <p:sp>
        <p:nvSpPr>
          <p:cNvPr id="3" name="Content Placeholder 2"/>
          <p:cNvSpPr>
            <a:spLocks noGrp="1"/>
          </p:cNvSpPr>
          <p:nvPr>
            <p:ph sz="quarter" idx="13"/>
          </p:nvPr>
        </p:nvSpPr>
        <p:spPr/>
        <p:txBody>
          <a:bodyPr/>
          <a:lstStyle/>
          <a:p>
            <a:pPr fontAlgn="base"/>
            <a:r>
              <a:rPr lang="en-GB" dirty="0"/>
              <a:t>Depict the </a:t>
            </a:r>
            <a:r>
              <a:rPr lang="en-GB" i="1" dirty="0"/>
              <a:t>intent </a:t>
            </a:r>
            <a:r>
              <a:rPr lang="en-GB" dirty="0"/>
              <a:t>behind the “error”​</a:t>
            </a:r>
          </a:p>
          <a:p>
            <a:pPr fontAlgn="base"/>
            <a:r>
              <a:rPr lang="en-GB" b="1" i="1" dirty="0"/>
              <a:t>Slips/lapses</a:t>
            </a:r>
            <a:r>
              <a:rPr lang="en-US" dirty="0"/>
              <a:t>​</a:t>
            </a:r>
          </a:p>
          <a:p>
            <a:pPr lvl="1" fontAlgn="base"/>
            <a:r>
              <a:rPr lang="en-GB" dirty="0"/>
              <a:t>Occur when the correct way of performing an action is known, but, often due to a lapse of attention, it is performed wrongly​</a:t>
            </a:r>
          </a:p>
          <a:p>
            <a:pPr fontAlgn="base"/>
            <a:r>
              <a:rPr lang="en-GB" b="1" i="1" dirty="0"/>
              <a:t>Mistakes</a:t>
            </a:r>
            <a:r>
              <a:rPr lang="en-US" dirty="0"/>
              <a:t>​</a:t>
            </a:r>
          </a:p>
          <a:p>
            <a:pPr lvl="1" fontAlgn="base"/>
            <a:r>
              <a:rPr lang="en-GB" dirty="0"/>
              <a:t>The use of an inappropriate action for the situation​</a:t>
            </a:r>
          </a:p>
          <a:p>
            <a:pPr fontAlgn="base"/>
            <a:r>
              <a:rPr lang="en-GB" b="1" i="1" dirty="0"/>
              <a:t>Violations</a:t>
            </a:r>
            <a:r>
              <a:rPr lang="en-US" dirty="0"/>
              <a:t>​</a:t>
            </a:r>
          </a:p>
          <a:p>
            <a:pPr lvl="1" fontAlgn="base"/>
            <a:r>
              <a:rPr lang="en-GB" dirty="0"/>
              <a:t>Deliberate decision to perform what is known to be an inappropriate or unsafe act​</a:t>
            </a:r>
          </a:p>
          <a:p>
            <a:endParaRPr lang="en-GB" dirty="0"/>
          </a:p>
        </p:txBody>
      </p:sp>
      <p:sp>
        <p:nvSpPr>
          <p:cNvPr id="4" name="Title 3"/>
          <p:cNvSpPr>
            <a:spLocks noGrp="1"/>
          </p:cNvSpPr>
          <p:nvPr>
            <p:ph type="title"/>
          </p:nvPr>
        </p:nvSpPr>
        <p:spPr/>
        <p:txBody>
          <a:bodyPr/>
          <a:lstStyle/>
          <a:p>
            <a:r>
              <a:rPr lang="en-GB" dirty="0"/>
              <a:t>Reason (1990)</a:t>
            </a:r>
          </a:p>
        </p:txBody>
      </p:sp>
    </p:spTree>
    <p:extLst>
      <p:ext uri="{BB962C8B-B14F-4D97-AF65-F5344CB8AC3E}">
        <p14:creationId xmlns:p14="http://schemas.microsoft.com/office/powerpoint/2010/main" val="2995360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33</a:t>
            </a:fld>
            <a:endParaRPr lang="en-GB"/>
          </a:p>
        </p:txBody>
      </p:sp>
      <p:sp>
        <p:nvSpPr>
          <p:cNvPr id="4" name="Title 3"/>
          <p:cNvSpPr>
            <a:spLocks noGrp="1"/>
          </p:cNvSpPr>
          <p:nvPr>
            <p:ph type="title"/>
          </p:nvPr>
        </p:nvSpPr>
        <p:spPr/>
        <p:txBody>
          <a:bodyPr/>
          <a:lstStyle/>
          <a:p>
            <a:r>
              <a:rPr lang="en-GB" dirty="0"/>
              <a:t>Psychological varieties of unsafe acts (Reason)</a:t>
            </a:r>
          </a:p>
        </p:txBody>
      </p:sp>
      <p:pic>
        <p:nvPicPr>
          <p:cNvPr id="1026" name="Picture 2" descr="http://www.dsource.in/sites/default/files/course/introduction-cognitive-ergonomics-design/human-error-and-reliability/human-error/images/Figure6_Unsafe_act_error_model.jpg" title="Psychological varieties of unsafe acts (Rea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4" y="889978"/>
            <a:ext cx="7051675" cy="53028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399" y="6316444"/>
            <a:ext cx="12030075" cy="523220"/>
          </a:xfrm>
          <a:prstGeom prst="rect">
            <a:avLst/>
          </a:prstGeom>
        </p:spPr>
        <p:txBody>
          <a:bodyPr wrap="square">
            <a:spAutoFit/>
          </a:bodyPr>
          <a:lstStyle/>
          <a:p>
            <a:r>
              <a:rPr lang="en-GB" sz="1400" dirty="0">
                <a:hlinkClick r:id="rId4"/>
              </a:rPr>
              <a:t>Image source: </a:t>
            </a:r>
            <a:r>
              <a:rPr lang="en-GB" sz="1400" dirty="0" err="1">
                <a:hlinkClick r:id="rId4"/>
              </a:rPr>
              <a:t>D'source</a:t>
            </a:r>
            <a:r>
              <a:rPr lang="en-GB" sz="1400" dirty="0">
                <a:hlinkClick r:id="rId4"/>
              </a:rPr>
              <a:t> Human Error | Human Error and Reliability | </a:t>
            </a:r>
            <a:r>
              <a:rPr lang="en-GB" sz="1400" dirty="0" err="1">
                <a:hlinkClick r:id="rId4"/>
              </a:rPr>
              <a:t>D'Source</a:t>
            </a:r>
            <a:r>
              <a:rPr lang="en-GB" sz="1400" dirty="0">
                <a:hlinkClick r:id="rId4"/>
              </a:rPr>
              <a:t> Digital Online Learning Environment for Design: Courses, Resources, Case Studies, Galleries, Videos (dsource.in)</a:t>
            </a:r>
            <a:r>
              <a:rPr lang="en-GB" sz="1400" dirty="0"/>
              <a:t>, based on Reason, 1990</a:t>
            </a:r>
          </a:p>
        </p:txBody>
      </p:sp>
      <p:sp>
        <p:nvSpPr>
          <p:cNvPr id="6" name="Right Brace 5" title="brace showing skill based errors"/>
          <p:cNvSpPr/>
          <p:nvPr/>
        </p:nvSpPr>
        <p:spPr>
          <a:xfrm>
            <a:off x="8924925" y="889978"/>
            <a:ext cx="581025" cy="288192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9788526" y="2146273"/>
            <a:ext cx="607859" cy="369332"/>
          </a:xfrm>
          <a:prstGeom prst="rect">
            <a:avLst/>
          </a:prstGeom>
          <a:noFill/>
        </p:spPr>
        <p:txBody>
          <a:bodyPr wrap="none" rtlCol="0">
            <a:spAutoFit/>
          </a:bodyPr>
          <a:lstStyle/>
          <a:p>
            <a:r>
              <a:rPr lang="en-GB" dirty="0"/>
              <a:t>Skill</a:t>
            </a:r>
          </a:p>
        </p:txBody>
      </p:sp>
      <p:sp>
        <p:nvSpPr>
          <p:cNvPr id="9" name="Right Brace 8" title="brace showing rule-based errors"/>
          <p:cNvSpPr/>
          <p:nvPr/>
        </p:nvSpPr>
        <p:spPr>
          <a:xfrm>
            <a:off x="8924925" y="3895506"/>
            <a:ext cx="581025" cy="39074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Right Brace 9" title="brace showing knowledge based errors"/>
          <p:cNvSpPr/>
          <p:nvPr/>
        </p:nvSpPr>
        <p:spPr>
          <a:xfrm>
            <a:off x="8924925" y="4591625"/>
            <a:ext cx="581025" cy="39074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p:cNvSpPr txBox="1"/>
          <p:nvPr/>
        </p:nvSpPr>
        <p:spPr>
          <a:xfrm>
            <a:off x="9807576" y="3860773"/>
            <a:ext cx="659155" cy="369332"/>
          </a:xfrm>
          <a:prstGeom prst="rect">
            <a:avLst/>
          </a:prstGeom>
          <a:noFill/>
        </p:spPr>
        <p:txBody>
          <a:bodyPr wrap="none" rtlCol="0">
            <a:spAutoFit/>
          </a:bodyPr>
          <a:lstStyle/>
          <a:p>
            <a:r>
              <a:rPr lang="en-GB" dirty="0"/>
              <a:t>Rule</a:t>
            </a:r>
          </a:p>
        </p:txBody>
      </p:sp>
      <p:sp>
        <p:nvSpPr>
          <p:cNvPr id="12" name="TextBox 11"/>
          <p:cNvSpPr txBox="1"/>
          <p:nvPr/>
        </p:nvSpPr>
        <p:spPr>
          <a:xfrm>
            <a:off x="9807575" y="4587610"/>
            <a:ext cx="1326004" cy="369332"/>
          </a:xfrm>
          <a:prstGeom prst="rect">
            <a:avLst/>
          </a:prstGeom>
          <a:noFill/>
        </p:spPr>
        <p:txBody>
          <a:bodyPr wrap="none" rtlCol="0">
            <a:spAutoFit/>
          </a:bodyPr>
          <a:lstStyle/>
          <a:p>
            <a:r>
              <a:rPr lang="en-GB" dirty="0"/>
              <a:t>Knowledge</a:t>
            </a:r>
          </a:p>
        </p:txBody>
      </p:sp>
      <p:sp>
        <p:nvSpPr>
          <p:cNvPr id="13" name="TextBox 12"/>
          <p:cNvSpPr txBox="1"/>
          <p:nvPr/>
        </p:nvSpPr>
        <p:spPr>
          <a:xfrm>
            <a:off x="10912476" y="2761340"/>
            <a:ext cx="1287532" cy="369332"/>
          </a:xfrm>
          <a:prstGeom prst="rect">
            <a:avLst/>
          </a:prstGeom>
          <a:noFill/>
        </p:spPr>
        <p:txBody>
          <a:bodyPr wrap="none" rtlCol="0">
            <a:spAutoFit/>
          </a:bodyPr>
          <a:lstStyle/>
          <a:p>
            <a:r>
              <a:rPr lang="en-GB" b="1" dirty="0"/>
              <a:t>Execution</a:t>
            </a:r>
          </a:p>
        </p:txBody>
      </p:sp>
      <p:sp>
        <p:nvSpPr>
          <p:cNvPr id="14" name="TextBox 13"/>
          <p:cNvSpPr txBox="1"/>
          <p:nvPr/>
        </p:nvSpPr>
        <p:spPr>
          <a:xfrm>
            <a:off x="10970184" y="5186500"/>
            <a:ext cx="1159292" cy="369332"/>
          </a:xfrm>
          <a:prstGeom prst="rect">
            <a:avLst/>
          </a:prstGeom>
          <a:noFill/>
        </p:spPr>
        <p:txBody>
          <a:bodyPr wrap="none" rtlCol="0">
            <a:spAutoFit/>
          </a:bodyPr>
          <a:lstStyle/>
          <a:p>
            <a:r>
              <a:rPr lang="en-GB" b="1" dirty="0"/>
              <a:t>Planning</a:t>
            </a:r>
          </a:p>
        </p:txBody>
      </p:sp>
      <p:cxnSp>
        <p:nvCxnSpPr>
          <p:cNvPr id="16" name="Straight Connector 15" title="line separating execution errors and planning errors"/>
          <p:cNvCxnSpPr/>
          <p:nvPr/>
        </p:nvCxnSpPr>
        <p:spPr>
          <a:xfrm>
            <a:off x="9610725" y="3723193"/>
            <a:ext cx="2518751" cy="127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107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34</a:t>
            </a:fld>
            <a:endParaRPr lang="en-GB"/>
          </a:p>
        </p:txBody>
      </p:sp>
      <p:sp>
        <p:nvSpPr>
          <p:cNvPr id="4" name="Title 3"/>
          <p:cNvSpPr>
            <a:spLocks noGrp="1"/>
          </p:cNvSpPr>
          <p:nvPr>
            <p:ph type="title"/>
          </p:nvPr>
        </p:nvSpPr>
        <p:spPr/>
        <p:txBody>
          <a:bodyPr/>
          <a:lstStyle/>
          <a:p>
            <a:r>
              <a:rPr lang="en-GB" dirty="0"/>
              <a:t>Human Failure types: Action errors</a:t>
            </a:r>
          </a:p>
        </p:txBody>
      </p:sp>
      <p:pic>
        <p:nvPicPr>
          <p:cNvPr id="3" name="Picture 2" title="human failure types: action errors"/>
          <p:cNvPicPr>
            <a:picLocks noChangeAspect="1"/>
          </p:cNvPicPr>
          <p:nvPr/>
        </p:nvPicPr>
        <p:blipFill>
          <a:blip r:embed="rId3"/>
          <a:stretch>
            <a:fillRect/>
          </a:stretch>
        </p:blipFill>
        <p:spPr>
          <a:xfrm>
            <a:off x="0" y="1385887"/>
            <a:ext cx="12192000" cy="2780631"/>
          </a:xfrm>
          <a:prstGeom prst="rect">
            <a:avLst/>
          </a:prstGeom>
        </p:spPr>
      </p:pic>
      <p:sp>
        <p:nvSpPr>
          <p:cNvPr id="6" name="Rectangle 5"/>
          <p:cNvSpPr/>
          <p:nvPr/>
        </p:nvSpPr>
        <p:spPr>
          <a:xfrm>
            <a:off x="4319455" y="5663684"/>
            <a:ext cx="3553089" cy="369332"/>
          </a:xfrm>
          <a:prstGeom prst="rect">
            <a:avLst/>
          </a:prstGeom>
        </p:spPr>
        <p:txBody>
          <a:bodyPr wrap="none">
            <a:spAutoFit/>
          </a:bodyPr>
          <a:lstStyle/>
          <a:p>
            <a:r>
              <a:rPr lang="en-GB" dirty="0">
                <a:hlinkClick r:id="rId4"/>
              </a:rPr>
              <a:t>Human failure types (hse.gov.uk)</a:t>
            </a:r>
            <a:endParaRPr lang="en-GB" dirty="0"/>
          </a:p>
        </p:txBody>
      </p:sp>
    </p:spTree>
    <p:extLst>
      <p:ext uri="{BB962C8B-B14F-4D97-AF65-F5344CB8AC3E}">
        <p14:creationId xmlns:p14="http://schemas.microsoft.com/office/powerpoint/2010/main" val="39243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35</a:t>
            </a:fld>
            <a:endParaRPr lang="en-GB"/>
          </a:p>
        </p:txBody>
      </p:sp>
      <p:sp>
        <p:nvSpPr>
          <p:cNvPr id="4" name="Title 3"/>
          <p:cNvSpPr>
            <a:spLocks noGrp="1"/>
          </p:cNvSpPr>
          <p:nvPr>
            <p:ph type="title"/>
          </p:nvPr>
        </p:nvSpPr>
        <p:spPr/>
        <p:txBody>
          <a:bodyPr/>
          <a:lstStyle/>
          <a:p>
            <a:r>
              <a:rPr lang="en-GB" dirty="0"/>
              <a:t>Human Error types – thinking errors</a:t>
            </a:r>
          </a:p>
        </p:txBody>
      </p:sp>
      <p:pic>
        <p:nvPicPr>
          <p:cNvPr id="5" name="Picture 4" title="human errros types: thinking errors"/>
          <p:cNvPicPr>
            <a:picLocks noChangeAspect="1"/>
          </p:cNvPicPr>
          <p:nvPr/>
        </p:nvPicPr>
        <p:blipFill>
          <a:blip r:embed="rId3"/>
          <a:stretch>
            <a:fillRect/>
          </a:stretch>
        </p:blipFill>
        <p:spPr>
          <a:xfrm>
            <a:off x="112396" y="2098757"/>
            <a:ext cx="11972924" cy="911364"/>
          </a:xfrm>
          <a:prstGeom prst="rect">
            <a:avLst/>
          </a:prstGeom>
        </p:spPr>
      </p:pic>
      <p:pic>
        <p:nvPicPr>
          <p:cNvPr id="6" name="Picture 5" title="human errror types - thinking errors"/>
          <p:cNvPicPr>
            <a:picLocks noChangeAspect="1"/>
          </p:cNvPicPr>
          <p:nvPr/>
        </p:nvPicPr>
        <p:blipFill>
          <a:blip r:embed="rId4"/>
          <a:stretch>
            <a:fillRect/>
          </a:stretch>
        </p:blipFill>
        <p:spPr>
          <a:xfrm>
            <a:off x="0" y="2989166"/>
            <a:ext cx="12263437" cy="1930496"/>
          </a:xfrm>
          <a:prstGeom prst="rect">
            <a:avLst/>
          </a:prstGeom>
        </p:spPr>
      </p:pic>
      <p:sp>
        <p:nvSpPr>
          <p:cNvPr id="7" name="Rectangle 6"/>
          <p:cNvSpPr/>
          <p:nvPr/>
        </p:nvSpPr>
        <p:spPr>
          <a:xfrm>
            <a:off x="4319455" y="5663684"/>
            <a:ext cx="3553089" cy="369332"/>
          </a:xfrm>
          <a:prstGeom prst="rect">
            <a:avLst/>
          </a:prstGeom>
        </p:spPr>
        <p:txBody>
          <a:bodyPr wrap="none">
            <a:spAutoFit/>
          </a:bodyPr>
          <a:lstStyle/>
          <a:p>
            <a:r>
              <a:rPr lang="en-GB" dirty="0">
                <a:hlinkClick r:id="rId5"/>
              </a:rPr>
              <a:t>Human failure types (hse.gov.uk)</a:t>
            </a:r>
            <a:endParaRPr lang="en-GB" dirty="0"/>
          </a:p>
        </p:txBody>
      </p:sp>
    </p:spTree>
    <p:extLst>
      <p:ext uri="{BB962C8B-B14F-4D97-AF65-F5344CB8AC3E}">
        <p14:creationId xmlns:p14="http://schemas.microsoft.com/office/powerpoint/2010/main" val="3113181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36</a:t>
            </a:fld>
            <a:endParaRPr lang="en-GB"/>
          </a:p>
        </p:txBody>
      </p:sp>
      <p:sp>
        <p:nvSpPr>
          <p:cNvPr id="4" name="Title 3"/>
          <p:cNvSpPr>
            <a:spLocks noGrp="1"/>
          </p:cNvSpPr>
          <p:nvPr>
            <p:ph type="title"/>
          </p:nvPr>
        </p:nvSpPr>
        <p:spPr/>
        <p:txBody>
          <a:bodyPr/>
          <a:lstStyle/>
          <a:p>
            <a:r>
              <a:rPr lang="en-GB" dirty="0"/>
              <a:t>Human error types – non compliance (violations)</a:t>
            </a:r>
          </a:p>
        </p:txBody>
      </p:sp>
      <p:pic>
        <p:nvPicPr>
          <p:cNvPr id="5" name="Picture 4" title="human error types - non compliance (table header)"/>
          <p:cNvPicPr>
            <a:picLocks noChangeAspect="1"/>
          </p:cNvPicPr>
          <p:nvPr/>
        </p:nvPicPr>
        <p:blipFill>
          <a:blip r:embed="rId3"/>
          <a:stretch>
            <a:fillRect/>
          </a:stretch>
        </p:blipFill>
        <p:spPr>
          <a:xfrm>
            <a:off x="142875" y="2096852"/>
            <a:ext cx="12020550" cy="914989"/>
          </a:xfrm>
          <a:prstGeom prst="rect">
            <a:avLst/>
          </a:prstGeom>
        </p:spPr>
      </p:pic>
      <p:pic>
        <p:nvPicPr>
          <p:cNvPr id="3" name="Picture 2" title="human error types - non compliance"/>
          <p:cNvPicPr>
            <a:picLocks noChangeAspect="1"/>
          </p:cNvPicPr>
          <p:nvPr/>
        </p:nvPicPr>
        <p:blipFill>
          <a:blip r:embed="rId4"/>
          <a:stretch>
            <a:fillRect/>
          </a:stretch>
        </p:blipFill>
        <p:spPr>
          <a:xfrm>
            <a:off x="85745" y="2996799"/>
            <a:ext cx="12076687" cy="2341963"/>
          </a:xfrm>
          <a:prstGeom prst="rect">
            <a:avLst/>
          </a:prstGeom>
        </p:spPr>
      </p:pic>
      <p:sp>
        <p:nvSpPr>
          <p:cNvPr id="7" name="Rectangle 6"/>
          <p:cNvSpPr/>
          <p:nvPr/>
        </p:nvSpPr>
        <p:spPr>
          <a:xfrm>
            <a:off x="4319455" y="5663684"/>
            <a:ext cx="3553089" cy="369332"/>
          </a:xfrm>
          <a:prstGeom prst="rect">
            <a:avLst/>
          </a:prstGeom>
        </p:spPr>
        <p:txBody>
          <a:bodyPr wrap="none">
            <a:spAutoFit/>
          </a:bodyPr>
          <a:lstStyle/>
          <a:p>
            <a:r>
              <a:rPr lang="en-GB" dirty="0">
                <a:hlinkClick r:id="rId5"/>
              </a:rPr>
              <a:t>Human failure types (hse.gov.uk)</a:t>
            </a:r>
            <a:endParaRPr lang="en-GB" dirty="0"/>
          </a:p>
        </p:txBody>
      </p:sp>
    </p:spTree>
    <p:extLst>
      <p:ext uri="{BB962C8B-B14F-4D97-AF65-F5344CB8AC3E}">
        <p14:creationId xmlns:p14="http://schemas.microsoft.com/office/powerpoint/2010/main" val="172589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B8C5D-B939-F342-BAC8-B0ED7E0F0B95}"/>
              </a:ext>
            </a:extLst>
          </p:cNvPr>
          <p:cNvSpPr>
            <a:spLocks noGrp="1"/>
          </p:cNvSpPr>
          <p:nvPr>
            <p:ph type="ctrTitle"/>
          </p:nvPr>
        </p:nvSpPr>
        <p:spPr>
          <a:xfrm>
            <a:off x="5549140" y="-42998"/>
            <a:ext cx="4906825" cy="1096546"/>
          </a:xfrm>
        </p:spPr>
        <p:txBody>
          <a:bodyPr>
            <a:normAutofit/>
          </a:bodyPr>
          <a:lstStyle/>
          <a:p>
            <a:r>
              <a:rPr lang="en-US" sz="3600" b="1" dirty="0">
                <a:solidFill>
                  <a:schemeClr val="tx2">
                    <a:lumMod val="50000"/>
                  </a:schemeClr>
                </a:solidFill>
              </a:rPr>
              <a:t>Human error</a:t>
            </a:r>
          </a:p>
        </p:txBody>
      </p:sp>
      <p:pic>
        <p:nvPicPr>
          <p:cNvPr id="4" name="Picture 3" title="image of lady looking at keys inside car">
            <a:extLst>
              <a:ext uri="{FF2B5EF4-FFF2-40B4-BE49-F238E27FC236}">
                <a16:creationId xmlns:a16="http://schemas.microsoft.com/office/drawing/2014/main" id="{6D45B2D9-CD5C-534E-931B-9210576C8C61}"/>
              </a:ext>
            </a:extLst>
          </p:cNvPr>
          <p:cNvPicPr>
            <a:picLocks noChangeAspect="1"/>
          </p:cNvPicPr>
          <p:nvPr/>
        </p:nvPicPr>
        <p:blipFill>
          <a:blip r:embed="rId3"/>
          <a:stretch>
            <a:fillRect/>
          </a:stretch>
        </p:blipFill>
        <p:spPr>
          <a:xfrm>
            <a:off x="141287" y="407367"/>
            <a:ext cx="3987800" cy="6022671"/>
          </a:xfrm>
          <a:prstGeom prst="rect">
            <a:avLst/>
          </a:prstGeom>
        </p:spPr>
      </p:pic>
      <p:sp>
        <p:nvSpPr>
          <p:cNvPr id="12" name="Title 1">
            <a:extLst>
              <a:ext uri="{FF2B5EF4-FFF2-40B4-BE49-F238E27FC236}">
                <a16:creationId xmlns:a16="http://schemas.microsoft.com/office/drawing/2014/main" id="{3BF434AF-D708-5848-99EA-AECE791A0C14}"/>
              </a:ext>
            </a:extLst>
          </p:cNvPr>
          <p:cNvSpPr txBox="1">
            <a:spLocks/>
          </p:cNvSpPr>
          <p:nvPr/>
        </p:nvSpPr>
        <p:spPr>
          <a:xfrm>
            <a:off x="4592499" y="1114017"/>
            <a:ext cx="7458214" cy="67502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t>Situation: Locking the car leaving the keys inside</a:t>
            </a:r>
          </a:p>
        </p:txBody>
      </p:sp>
      <p:sp>
        <p:nvSpPr>
          <p:cNvPr id="13" name="Title 1">
            <a:extLst>
              <a:ext uri="{FF2B5EF4-FFF2-40B4-BE49-F238E27FC236}">
                <a16:creationId xmlns:a16="http://schemas.microsoft.com/office/drawing/2014/main" id="{DB67388C-5CB1-764F-9C1B-16017B28E760}"/>
              </a:ext>
            </a:extLst>
          </p:cNvPr>
          <p:cNvSpPr txBox="1">
            <a:spLocks/>
          </p:cNvSpPr>
          <p:nvPr/>
        </p:nvSpPr>
        <p:spPr>
          <a:xfrm>
            <a:off x="4623976" y="1688711"/>
            <a:ext cx="6806027" cy="417443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t>Analysis:</a:t>
            </a:r>
          </a:p>
          <a:p>
            <a:pPr marL="457200" indent="-457200" algn="l">
              <a:buFont typeface="Arial" panose="020B0604020202020204" pitchFamily="34" charset="0"/>
              <a:buChar char="•"/>
            </a:pPr>
            <a:r>
              <a:rPr lang="en-US" sz="2400" dirty="0">
                <a:highlight>
                  <a:srgbClr val="00FFFF"/>
                </a:highlight>
              </a:rPr>
              <a:t>Active Error </a:t>
            </a:r>
            <a:r>
              <a:rPr lang="en-US" sz="2400" dirty="0"/>
              <a:t>: </a:t>
            </a:r>
            <a:br>
              <a:rPr lang="en-US" sz="2400" dirty="0"/>
            </a:br>
            <a:r>
              <a:rPr lang="en-US" sz="2400" dirty="0"/>
              <a:t>As impacts of the error are seen almost immediately </a:t>
            </a:r>
            <a:br>
              <a:rPr lang="en-US" sz="2400" dirty="0"/>
            </a:br>
            <a:r>
              <a:rPr lang="en-US" sz="2400" dirty="0"/>
              <a:t>Especially when you need to rush back home carrying loads of groceries :P</a:t>
            </a:r>
          </a:p>
          <a:p>
            <a:pPr marL="457200" indent="-457200" algn="l">
              <a:buFont typeface="Arial" panose="020B0604020202020204" pitchFamily="34" charset="0"/>
              <a:buChar char="•"/>
            </a:pPr>
            <a:r>
              <a:rPr lang="en-US" sz="2400" dirty="0"/>
              <a:t>Definitely, an </a:t>
            </a:r>
            <a:r>
              <a:rPr lang="en-US" sz="2400" dirty="0">
                <a:highlight>
                  <a:srgbClr val="00FFFF"/>
                </a:highlight>
              </a:rPr>
              <a:t>unintended action</a:t>
            </a:r>
          </a:p>
          <a:p>
            <a:pPr marL="457200" indent="-457200" algn="l">
              <a:buFont typeface="Arial" panose="020B0604020202020204" pitchFamily="34" charset="0"/>
              <a:buChar char="•"/>
            </a:pPr>
            <a:r>
              <a:rPr lang="en-US" sz="2400" b="1" dirty="0">
                <a:highlight>
                  <a:srgbClr val="00FFFF"/>
                </a:highlight>
              </a:rPr>
              <a:t>Lapse</a:t>
            </a:r>
            <a:r>
              <a:rPr lang="en-US" sz="2400" b="1" dirty="0"/>
              <a:t> : </a:t>
            </a:r>
            <a:br>
              <a:rPr lang="en-US" sz="2400" b="1" dirty="0"/>
            </a:br>
            <a:r>
              <a:rPr lang="en-US" sz="2400" dirty="0"/>
              <a:t>You know you’ve to carry the key but due to lapse, you forget it inside (Could happen while multitasking generating cognitive workload).</a:t>
            </a:r>
            <a:br>
              <a:rPr lang="en-US" sz="2400" b="1" dirty="0"/>
            </a:br>
            <a:endParaRPr lang="en-US" sz="2400" b="1" dirty="0"/>
          </a:p>
        </p:txBody>
      </p:sp>
      <p:sp>
        <p:nvSpPr>
          <p:cNvPr id="19" name="Frame 18" title="shape highlighting keys locked in car">
            <a:extLst>
              <a:ext uri="{FF2B5EF4-FFF2-40B4-BE49-F238E27FC236}">
                <a16:creationId xmlns:a16="http://schemas.microsoft.com/office/drawing/2014/main" id="{AF392E3B-5E11-1B4F-82DB-C2F073CBF9BA}"/>
              </a:ext>
            </a:extLst>
          </p:cNvPr>
          <p:cNvSpPr/>
          <p:nvPr/>
        </p:nvSpPr>
        <p:spPr>
          <a:xfrm>
            <a:off x="1550504" y="5546035"/>
            <a:ext cx="1371600" cy="884003"/>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itle 1">
            <a:extLst>
              <a:ext uri="{FF2B5EF4-FFF2-40B4-BE49-F238E27FC236}">
                <a16:creationId xmlns:a16="http://schemas.microsoft.com/office/drawing/2014/main" id="{FD64989F-687A-634A-87C9-42AA21879C9E}"/>
              </a:ext>
            </a:extLst>
          </p:cNvPr>
          <p:cNvSpPr txBox="1">
            <a:spLocks/>
          </p:cNvSpPr>
          <p:nvPr/>
        </p:nvSpPr>
        <p:spPr>
          <a:xfrm>
            <a:off x="4608235" y="5218119"/>
            <a:ext cx="7310446" cy="1381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solidFill>
                  <a:schemeClr val="accent6">
                    <a:lumMod val="75000"/>
                  </a:schemeClr>
                </a:solidFill>
              </a:rPr>
              <a:t>Solution: Fortunately, nowadays, cars have sensors that do not let you lock the car, if the keys are inside</a:t>
            </a:r>
          </a:p>
        </p:txBody>
      </p:sp>
    </p:spTree>
    <p:extLst>
      <p:ext uri="{BB962C8B-B14F-4D97-AF65-F5344CB8AC3E}">
        <p14:creationId xmlns:p14="http://schemas.microsoft.com/office/powerpoint/2010/main" val="265068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BFCB5-8BBB-E5B6-8E37-F8B9FCA7F4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28782A-8576-511D-E91D-CA0E6C16DD07}"/>
              </a:ext>
            </a:extLst>
          </p:cNvPr>
          <p:cNvSpPr>
            <a:spLocks noGrp="1"/>
          </p:cNvSpPr>
          <p:nvPr>
            <p:ph type="sldNum" sz="quarter" idx="12"/>
          </p:nvPr>
        </p:nvSpPr>
        <p:spPr/>
        <p:txBody>
          <a:bodyPr/>
          <a:lstStyle/>
          <a:p>
            <a:fld id="{CBBF530E-1875-46E6-901C-76683197A1B3}" type="slidenum">
              <a:rPr lang="en-GB" smtClean="0"/>
              <a:pPr/>
              <a:t>38</a:t>
            </a:fld>
            <a:endParaRPr lang="en-GB"/>
          </a:p>
        </p:txBody>
      </p:sp>
      <p:sp>
        <p:nvSpPr>
          <p:cNvPr id="4" name="Title 3">
            <a:extLst>
              <a:ext uri="{FF2B5EF4-FFF2-40B4-BE49-F238E27FC236}">
                <a16:creationId xmlns:a16="http://schemas.microsoft.com/office/drawing/2014/main" id="{AAA5CEAC-BACE-2986-B5EC-50550B13B5E8}"/>
              </a:ext>
            </a:extLst>
          </p:cNvPr>
          <p:cNvSpPr>
            <a:spLocks noGrp="1"/>
          </p:cNvSpPr>
          <p:nvPr>
            <p:ph type="title"/>
          </p:nvPr>
        </p:nvSpPr>
        <p:spPr>
          <a:xfrm>
            <a:off x="1158240" y="-5461"/>
            <a:ext cx="8077200" cy="1035050"/>
          </a:xfrm>
        </p:spPr>
        <p:txBody>
          <a:bodyPr/>
          <a:lstStyle/>
          <a:p>
            <a:r>
              <a:rPr lang="en-GB" sz="2400" dirty="0"/>
              <a:t>What variety of “unsafe act” are the following?</a:t>
            </a:r>
          </a:p>
        </p:txBody>
      </p:sp>
      <p:sp>
        <p:nvSpPr>
          <p:cNvPr id="3" name="Content Placeholder 4">
            <a:extLst>
              <a:ext uri="{FF2B5EF4-FFF2-40B4-BE49-F238E27FC236}">
                <a16:creationId xmlns:a16="http://schemas.microsoft.com/office/drawing/2014/main" id="{D0E17230-E28C-51D4-80D1-1C4E594E96ED}"/>
              </a:ext>
            </a:extLst>
          </p:cNvPr>
          <p:cNvSpPr>
            <a:spLocks noGrp="1"/>
          </p:cNvSpPr>
          <p:nvPr>
            <p:ph sz="quarter" idx="13"/>
          </p:nvPr>
        </p:nvSpPr>
        <p:spPr>
          <a:xfrm>
            <a:off x="479377" y="1484532"/>
            <a:ext cx="6454824" cy="4992467"/>
          </a:xfrm>
        </p:spPr>
        <p:txBody>
          <a:bodyPr/>
          <a:lstStyle/>
          <a:p>
            <a:pPr marL="514350" indent="-514350" fontAlgn="base">
              <a:buFont typeface="+mj-lt"/>
              <a:buAutoNum type="arabicPeriod"/>
            </a:pPr>
            <a:r>
              <a:rPr lang="en-GB" sz="2000" dirty="0"/>
              <a:t>Cheating on a test</a:t>
            </a:r>
          </a:p>
          <a:p>
            <a:pPr marL="514350" indent="-514350" fontAlgn="base">
              <a:buFont typeface="+mj-lt"/>
              <a:buAutoNum type="arabicPeriod"/>
            </a:pPr>
            <a:r>
              <a:rPr lang="en-GB" sz="2000" dirty="0"/>
              <a:t>Accidentally saying one word when you mean to say another</a:t>
            </a:r>
          </a:p>
          <a:p>
            <a:pPr marL="514350" indent="-514350" fontAlgn="base">
              <a:buFont typeface="+mj-lt"/>
              <a:buAutoNum type="arabicPeriod"/>
            </a:pPr>
            <a:r>
              <a:rPr lang="en-GB" sz="2000" dirty="0"/>
              <a:t>Leaving your phone at home by accident</a:t>
            </a:r>
          </a:p>
          <a:p>
            <a:pPr marL="514350" indent="-514350" fontAlgn="base">
              <a:buFont typeface="+mj-lt"/>
              <a:buAutoNum type="arabicPeriod"/>
            </a:pPr>
            <a:r>
              <a:rPr lang="en-GB" sz="2000" dirty="0"/>
              <a:t>Using an incorrect formula on a maths exam</a:t>
            </a:r>
          </a:p>
          <a:p>
            <a:pPr marL="514350" indent="-514350" fontAlgn="base">
              <a:buFont typeface="+mj-lt"/>
              <a:buAutoNum type="arabicPeriod"/>
            </a:pPr>
            <a:r>
              <a:rPr lang="en-GB" sz="2000" dirty="0"/>
              <a:t>Giving an incorrect answer on one of the weekly quizzes (which you believe to be correct)</a:t>
            </a:r>
          </a:p>
          <a:p>
            <a:pPr marL="514350" indent="-514350" fontAlgn="base">
              <a:buFont typeface="+mj-lt"/>
              <a:buAutoNum type="arabicPeriod"/>
            </a:pPr>
            <a:r>
              <a:rPr lang="en-GB" sz="2000" dirty="0"/>
              <a:t>Making a bad move in Chess</a:t>
            </a:r>
          </a:p>
          <a:p>
            <a:pPr marL="514350" indent="-514350" fontAlgn="base">
              <a:buFont typeface="+mj-lt"/>
              <a:buAutoNum type="arabicPeriod"/>
            </a:pPr>
            <a:r>
              <a:rPr lang="en-GB" sz="2000" dirty="0"/>
              <a:t>Speeding in a car</a:t>
            </a:r>
          </a:p>
          <a:p>
            <a:pPr marL="514350" indent="-514350" fontAlgn="base">
              <a:buFont typeface="+mj-lt"/>
              <a:buAutoNum type="arabicPeriod"/>
            </a:pPr>
            <a:r>
              <a:rPr lang="en-GB" sz="2000" dirty="0"/>
              <a:t>Whilst playing your favourite computer game, accidentally pressing the wrong button</a:t>
            </a:r>
          </a:p>
          <a:p>
            <a:pPr marL="514350" indent="-514350" fontAlgn="base">
              <a:buFont typeface="+mj-lt"/>
              <a:buAutoNum type="arabicPeriod"/>
            </a:pPr>
            <a:r>
              <a:rPr lang="en-GB" sz="2000" dirty="0"/>
              <a:t>Forgetting to take your daily medication</a:t>
            </a:r>
          </a:p>
          <a:p>
            <a:pPr marL="514350" indent="-514350" fontAlgn="base">
              <a:buFont typeface="+mj-lt"/>
              <a:buAutoNum type="arabicPeriod"/>
            </a:pPr>
            <a:r>
              <a:rPr lang="en-GB" sz="2000" dirty="0"/>
              <a:t> Clicking “I have read the terms and conditions”, when you absolutely have not </a:t>
            </a:r>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p:txBody>
      </p:sp>
      <p:sp>
        <p:nvSpPr>
          <p:cNvPr id="5" name="Content Placeholder 4">
            <a:extLst>
              <a:ext uri="{FF2B5EF4-FFF2-40B4-BE49-F238E27FC236}">
                <a16:creationId xmlns:a16="http://schemas.microsoft.com/office/drawing/2014/main" id="{3E93F325-9AEE-6B81-55A2-B68CA1E94A9E}"/>
              </a:ext>
            </a:extLst>
          </p:cNvPr>
          <p:cNvSpPr txBox="1">
            <a:spLocks/>
          </p:cNvSpPr>
          <p:nvPr/>
        </p:nvSpPr>
        <p:spPr>
          <a:xfrm>
            <a:off x="6651577" y="1546445"/>
            <a:ext cx="6454824" cy="499246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Wingdings" panose="05000000000000000000" pitchFamily="2" charset="2"/>
              <a:buChar char="§"/>
              <a:defRPr lang="en-GB" sz="2800" kern="1200" baseline="0" smtClean="0">
                <a:solidFill>
                  <a:schemeClr val="tx2"/>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base">
              <a:buFont typeface="+mj-lt"/>
              <a:buAutoNum type="arabicPeriod"/>
            </a:pPr>
            <a:r>
              <a:rPr lang="en-GB" sz="2000" dirty="0"/>
              <a:t>Violation (exceptional/situational)</a:t>
            </a:r>
          </a:p>
          <a:p>
            <a:pPr marL="514350" indent="-514350" fontAlgn="base">
              <a:buFont typeface="+mj-lt"/>
              <a:buAutoNum type="arabicPeriod"/>
            </a:pPr>
            <a:r>
              <a:rPr lang="en-GB" sz="2000" dirty="0"/>
              <a:t>Slip</a:t>
            </a:r>
          </a:p>
          <a:p>
            <a:pPr marL="514350" indent="-514350" fontAlgn="base">
              <a:buFont typeface="+mj-lt"/>
              <a:buAutoNum type="arabicPeriod"/>
            </a:pPr>
            <a:r>
              <a:rPr lang="en-GB" sz="2000" dirty="0"/>
              <a:t>Lapse</a:t>
            </a:r>
          </a:p>
          <a:p>
            <a:pPr marL="514350" indent="-514350" fontAlgn="base">
              <a:buFont typeface="+mj-lt"/>
              <a:buAutoNum type="arabicPeriod"/>
            </a:pPr>
            <a:r>
              <a:rPr lang="en-GB" sz="2000" dirty="0"/>
              <a:t>Mistake (rule or knowledge)</a:t>
            </a:r>
          </a:p>
          <a:p>
            <a:pPr marL="514350" indent="-514350" fontAlgn="base">
              <a:buFont typeface="+mj-lt"/>
              <a:buAutoNum type="arabicPeriod"/>
            </a:pPr>
            <a:endParaRPr lang="en-GB" sz="2000" dirty="0"/>
          </a:p>
          <a:p>
            <a:pPr marL="514350" indent="-514350" fontAlgn="base">
              <a:buFont typeface="+mj-lt"/>
              <a:buAutoNum type="arabicPeriod"/>
            </a:pPr>
            <a:r>
              <a:rPr lang="en-GB" sz="2000" dirty="0"/>
              <a:t>Mistake (rule or knowledge)</a:t>
            </a:r>
          </a:p>
          <a:p>
            <a:pPr marL="514350" indent="-514350" fontAlgn="base">
              <a:buFont typeface="+mj-lt"/>
              <a:buAutoNum type="arabicPeriod"/>
            </a:pPr>
            <a:r>
              <a:rPr lang="en-GB" sz="2000" dirty="0"/>
              <a:t>Mistake</a:t>
            </a:r>
          </a:p>
          <a:p>
            <a:pPr marL="514350" indent="-514350" fontAlgn="base">
              <a:buFont typeface="+mj-lt"/>
              <a:buAutoNum type="arabicPeriod"/>
            </a:pPr>
            <a:r>
              <a:rPr lang="en-GB" sz="2000" dirty="0"/>
              <a:t>Could be any!</a:t>
            </a:r>
          </a:p>
          <a:p>
            <a:pPr marL="514350" indent="-514350" fontAlgn="base">
              <a:buFont typeface="+mj-lt"/>
              <a:buAutoNum type="arabicPeriod"/>
            </a:pPr>
            <a:r>
              <a:rPr lang="en-GB" sz="2000" dirty="0"/>
              <a:t>Slip</a:t>
            </a:r>
          </a:p>
          <a:p>
            <a:pPr marL="514350" indent="-514350" fontAlgn="base">
              <a:buFont typeface="+mj-lt"/>
              <a:buAutoNum type="arabicPeriod"/>
            </a:pPr>
            <a:endParaRPr lang="en-GB" sz="2000" dirty="0"/>
          </a:p>
          <a:p>
            <a:pPr marL="514350" indent="-514350" fontAlgn="base">
              <a:buFont typeface="+mj-lt"/>
              <a:buAutoNum type="arabicPeriod"/>
            </a:pPr>
            <a:r>
              <a:rPr lang="en-GB" sz="2000" dirty="0"/>
              <a:t>Lapse</a:t>
            </a:r>
          </a:p>
          <a:p>
            <a:pPr marL="514350" indent="-514350" fontAlgn="base">
              <a:buFont typeface="+mj-lt"/>
              <a:buAutoNum type="arabicPeriod"/>
            </a:pPr>
            <a:r>
              <a:rPr lang="en-GB" sz="2000" dirty="0"/>
              <a:t>Violation</a:t>
            </a:r>
          </a:p>
          <a:p>
            <a:pPr marL="0" indent="0" fontAlgn="base">
              <a:buNone/>
            </a:pPr>
            <a:endParaRPr lang="en-GB" sz="2000" dirty="0"/>
          </a:p>
          <a:p>
            <a:pPr marL="514350" indent="-514350" fontAlgn="base">
              <a:buFont typeface="+mj-lt"/>
              <a:buAutoNum type="arabicPeriod"/>
            </a:pPr>
            <a:endParaRPr lang="en-GB" sz="2000" dirty="0"/>
          </a:p>
          <a:p>
            <a:pPr marL="514350" indent="-514350" fontAlgn="base">
              <a:buFont typeface="+mj-lt"/>
              <a:buAutoNum type="arabicPeriod"/>
            </a:pPr>
            <a:endParaRPr lang="en-GB" sz="2000" dirty="0"/>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p:txBody>
      </p:sp>
    </p:spTree>
    <p:extLst>
      <p:ext uri="{BB962C8B-B14F-4D97-AF65-F5344CB8AC3E}">
        <p14:creationId xmlns:p14="http://schemas.microsoft.com/office/powerpoint/2010/main" val="145149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916FE-AD9F-61FC-69EC-799E22A6A6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5897A-FBE7-4DA0-6B36-0639AE0D6246}"/>
              </a:ext>
            </a:extLst>
          </p:cNvPr>
          <p:cNvSpPr>
            <a:spLocks noGrp="1"/>
          </p:cNvSpPr>
          <p:nvPr>
            <p:ph type="sldNum" sz="quarter" idx="12"/>
          </p:nvPr>
        </p:nvSpPr>
        <p:spPr/>
        <p:txBody>
          <a:bodyPr/>
          <a:lstStyle/>
          <a:p>
            <a:fld id="{CBBF530E-1875-46E6-901C-76683197A1B3}" type="slidenum">
              <a:rPr lang="en-GB" smtClean="0"/>
              <a:pPr/>
              <a:t>39</a:t>
            </a:fld>
            <a:endParaRPr lang="en-GB"/>
          </a:p>
        </p:txBody>
      </p:sp>
      <p:sp>
        <p:nvSpPr>
          <p:cNvPr id="4" name="Title 3">
            <a:extLst>
              <a:ext uri="{FF2B5EF4-FFF2-40B4-BE49-F238E27FC236}">
                <a16:creationId xmlns:a16="http://schemas.microsoft.com/office/drawing/2014/main" id="{F843A3CB-EB32-4416-AFA4-F21B9894BC01}"/>
              </a:ext>
            </a:extLst>
          </p:cNvPr>
          <p:cNvSpPr>
            <a:spLocks noGrp="1"/>
          </p:cNvSpPr>
          <p:nvPr>
            <p:ph type="title"/>
          </p:nvPr>
        </p:nvSpPr>
        <p:spPr>
          <a:xfrm>
            <a:off x="1158240" y="-5461"/>
            <a:ext cx="9875520" cy="1035050"/>
          </a:xfrm>
        </p:spPr>
        <p:txBody>
          <a:bodyPr/>
          <a:lstStyle/>
          <a:p>
            <a:r>
              <a:rPr lang="en-GB" sz="2400" dirty="0"/>
              <a:t>Which of these are latent and which are active failures?</a:t>
            </a:r>
          </a:p>
        </p:txBody>
      </p:sp>
      <p:sp>
        <p:nvSpPr>
          <p:cNvPr id="3" name="Content Placeholder 4">
            <a:extLst>
              <a:ext uri="{FF2B5EF4-FFF2-40B4-BE49-F238E27FC236}">
                <a16:creationId xmlns:a16="http://schemas.microsoft.com/office/drawing/2014/main" id="{EB01D465-72D4-1C9B-BDE6-CE496F4BB031}"/>
              </a:ext>
            </a:extLst>
          </p:cNvPr>
          <p:cNvSpPr>
            <a:spLocks noGrp="1"/>
          </p:cNvSpPr>
          <p:nvPr>
            <p:ph sz="quarter" idx="13"/>
          </p:nvPr>
        </p:nvSpPr>
        <p:spPr>
          <a:xfrm>
            <a:off x="479377" y="1484532"/>
            <a:ext cx="6172200" cy="4992467"/>
          </a:xfrm>
        </p:spPr>
        <p:txBody>
          <a:bodyPr/>
          <a:lstStyle/>
          <a:p>
            <a:pPr marL="514350" indent="-514350" fontAlgn="base">
              <a:buFont typeface="+mj-lt"/>
              <a:buAutoNum type="arabicPeriod"/>
            </a:pPr>
            <a:r>
              <a:rPr lang="en-GB" sz="2000" dirty="0"/>
              <a:t>A workplace culture that does not protect whilst blowers</a:t>
            </a:r>
          </a:p>
          <a:p>
            <a:pPr marL="514350" indent="-514350" fontAlgn="base">
              <a:buFont typeface="+mj-lt"/>
              <a:buAutoNum type="arabicPeriod"/>
            </a:pPr>
            <a:r>
              <a:rPr lang="en-GB" sz="2000" dirty="0"/>
              <a:t>Turning the wrong way down a one way street</a:t>
            </a:r>
          </a:p>
          <a:p>
            <a:pPr marL="514350" indent="-514350" fontAlgn="base">
              <a:buFont typeface="+mj-lt"/>
              <a:buAutoNum type="arabicPeriod"/>
            </a:pPr>
            <a:r>
              <a:rPr lang="en-GB" sz="2000" dirty="0"/>
              <a:t>Forgetting to press record on the situation awareness lecture</a:t>
            </a:r>
          </a:p>
          <a:p>
            <a:pPr marL="514350" indent="-514350" fontAlgn="base">
              <a:buFont typeface="+mj-lt"/>
              <a:buAutoNum type="arabicPeriod"/>
            </a:pPr>
            <a:r>
              <a:rPr lang="en-GB" sz="2000" dirty="0"/>
              <a:t>A door lock which gets a bit stuck sometimes</a:t>
            </a:r>
          </a:p>
          <a:p>
            <a:pPr marL="514350" indent="-514350" fontAlgn="base">
              <a:buFont typeface="+mj-lt"/>
              <a:buAutoNum type="arabicPeriod"/>
            </a:pPr>
            <a:r>
              <a:rPr lang="en-GB" sz="2000" dirty="0"/>
              <a:t>An alarm system which is hard to understand</a:t>
            </a:r>
          </a:p>
          <a:p>
            <a:pPr marL="514350" indent="-514350" fontAlgn="base">
              <a:buFont typeface="+mj-lt"/>
              <a:buAutoNum type="arabicPeriod"/>
            </a:pPr>
            <a:r>
              <a:rPr lang="en-GB" sz="2000" dirty="0"/>
              <a:t>Not noticing a step and tripping over</a:t>
            </a:r>
          </a:p>
          <a:p>
            <a:pPr marL="514350" indent="-514350" fontAlgn="base">
              <a:buFont typeface="+mj-lt"/>
              <a:buAutoNum type="arabicPeriod"/>
            </a:pPr>
            <a:r>
              <a:rPr lang="en-GB" sz="2000" dirty="0"/>
              <a:t>A difficult to notice step – not clearly marked</a:t>
            </a:r>
          </a:p>
          <a:p>
            <a:pPr marL="514350" indent="-514350" fontAlgn="base">
              <a:buFont typeface="+mj-lt"/>
              <a:buAutoNum type="arabicPeriod"/>
            </a:pPr>
            <a:r>
              <a:rPr lang="en-GB" sz="2000" dirty="0"/>
              <a:t>A poorly designed coffee cup which you can’t hold properly</a:t>
            </a:r>
          </a:p>
          <a:p>
            <a:pPr marL="514350" indent="-514350" fontAlgn="base">
              <a:buFont typeface="+mj-lt"/>
              <a:buAutoNum type="arabicPeriod"/>
            </a:pPr>
            <a:r>
              <a:rPr lang="en-GB" sz="2000" dirty="0"/>
              <a:t>Spilling your coffee</a:t>
            </a:r>
          </a:p>
          <a:p>
            <a:pPr marL="514350" indent="-514350" fontAlgn="base">
              <a:buFont typeface="+mj-lt"/>
              <a:buAutoNum type="arabicPeriod"/>
            </a:pPr>
            <a:r>
              <a:rPr lang="en-GB" sz="2000" dirty="0"/>
              <a:t>A lack of appropriate first aid training for sports coaches</a:t>
            </a:r>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p:txBody>
      </p:sp>
      <p:sp>
        <p:nvSpPr>
          <p:cNvPr id="5" name="Content Placeholder 4">
            <a:extLst>
              <a:ext uri="{FF2B5EF4-FFF2-40B4-BE49-F238E27FC236}">
                <a16:creationId xmlns:a16="http://schemas.microsoft.com/office/drawing/2014/main" id="{94A585DF-AE96-FBA9-D181-66C6551A61AD}"/>
              </a:ext>
            </a:extLst>
          </p:cNvPr>
          <p:cNvSpPr txBox="1">
            <a:spLocks/>
          </p:cNvSpPr>
          <p:nvPr/>
        </p:nvSpPr>
        <p:spPr>
          <a:xfrm>
            <a:off x="6651577" y="1546445"/>
            <a:ext cx="6454824" cy="4992467"/>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Wingdings" panose="05000000000000000000" pitchFamily="2" charset="2"/>
              <a:buChar char="§"/>
              <a:defRPr lang="en-GB" sz="2800" kern="1200" baseline="0" smtClean="0">
                <a:solidFill>
                  <a:schemeClr val="tx2"/>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Wingdings" panose="05000000000000000000" pitchFamily="2" charset="2"/>
              <a:buChar char="§"/>
              <a:defRPr sz="2800" kern="1200">
                <a:solidFill>
                  <a:schemeClr val="tx2"/>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Wingdings" panose="05000000000000000000" pitchFamily="2" charset="2"/>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mj-lt"/>
              <a:buAutoNum type="arabicPeriod"/>
            </a:pPr>
            <a:r>
              <a:rPr lang="en-GB" sz="2000" dirty="0"/>
              <a:t>Latent</a:t>
            </a:r>
          </a:p>
          <a:p>
            <a:pPr marL="457200" indent="-457200" fontAlgn="base">
              <a:buFont typeface="+mj-lt"/>
              <a:buAutoNum type="arabicPeriod"/>
            </a:pPr>
            <a:r>
              <a:rPr lang="en-GB" sz="2000" dirty="0"/>
              <a:t>Active</a:t>
            </a:r>
          </a:p>
          <a:p>
            <a:pPr marL="457200" indent="-457200" fontAlgn="base">
              <a:buFont typeface="+mj-lt"/>
              <a:buAutoNum type="arabicPeriod"/>
            </a:pPr>
            <a:endParaRPr lang="en-GB" sz="2000" dirty="0"/>
          </a:p>
          <a:p>
            <a:pPr marL="457200" indent="-457200" fontAlgn="base">
              <a:buFont typeface="+mj-lt"/>
              <a:buAutoNum type="arabicPeriod"/>
            </a:pPr>
            <a:r>
              <a:rPr lang="en-GB" sz="2000" dirty="0"/>
              <a:t>Active</a:t>
            </a:r>
          </a:p>
          <a:p>
            <a:pPr marL="457200" indent="-457200" fontAlgn="base">
              <a:buFont typeface="+mj-lt"/>
              <a:buAutoNum type="arabicPeriod"/>
            </a:pPr>
            <a:r>
              <a:rPr lang="en-GB" sz="2000" dirty="0"/>
              <a:t>Latent</a:t>
            </a:r>
          </a:p>
          <a:p>
            <a:pPr marL="457200" indent="-457200" fontAlgn="base">
              <a:buFont typeface="+mj-lt"/>
              <a:buAutoNum type="arabicPeriod"/>
            </a:pPr>
            <a:r>
              <a:rPr lang="en-GB" sz="2000" dirty="0"/>
              <a:t>Latent</a:t>
            </a:r>
          </a:p>
          <a:p>
            <a:pPr marL="457200" indent="-457200" fontAlgn="base">
              <a:buFont typeface="+mj-lt"/>
              <a:buAutoNum type="arabicPeriod"/>
            </a:pPr>
            <a:r>
              <a:rPr lang="en-GB" sz="2000" dirty="0"/>
              <a:t>Active</a:t>
            </a:r>
          </a:p>
          <a:p>
            <a:pPr marL="457200" indent="-457200" fontAlgn="base">
              <a:buFont typeface="+mj-lt"/>
              <a:buAutoNum type="arabicPeriod"/>
            </a:pPr>
            <a:r>
              <a:rPr lang="en-GB" sz="2000" dirty="0"/>
              <a:t>Latent</a:t>
            </a:r>
          </a:p>
          <a:p>
            <a:pPr marL="457200" indent="-457200" fontAlgn="base">
              <a:buFont typeface="+mj-lt"/>
              <a:buAutoNum type="arabicPeriod"/>
            </a:pPr>
            <a:r>
              <a:rPr lang="en-GB" sz="2000" dirty="0"/>
              <a:t>Latent</a:t>
            </a:r>
          </a:p>
          <a:p>
            <a:pPr marL="457200" indent="-457200" fontAlgn="base">
              <a:buFont typeface="+mj-lt"/>
              <a:buAutoNum type="arabicPeriod"/>
            </a:pPr>
            <a:r>
              <a:rPr lang="en-GB" sz="2000" dirty="0"/>
              <a:t>Active</a:t>
            </a:r>
          </a:p>
          <a:p>
            <a:pPr marL="457200" indent="-457200" fontAlgn="base">
              <a:buFont typeface="+mj-lt"/>
              <a:buAutoNum type="arabicPeriod"/>
            </a:pPr>
            <a:endParaRPr lang="en-GB" sz="2000" dirty="0"/>
          </a:p>
          <a:p>
            <a:pPr marL="457200" indent="-457200" fontAlgn="base">
              <a:buFont typeface="+mj-lt"/>
              <a:buAutoNum type="arabicPeriod"/>
            </a:pPr>
            <a:r>
              <a:rPr lang="en-GB" sz="2000" dirty="0"/>
              <a:t>Latent</a:t>
            </a:r>
          </a:p>
          <a:p>
            <a:pPr marL="514350" indent="-514350" fontAlgn="base">
              <a:buFont typeface="+mj-lt"/>
              <a:buAutoNum type="arabicPeriod"/>
            </a:pPr>
            <a:endParaRPr lang="en-GB" sz="2000" dirty="0"/>
          </a:p>
          <a:p>
            <a:pPr marL="514350" indent="-514350" fontAlgn="base">
              <a:buFont typeface="+mj-lt"/>
              <a:buAutoNum type="arabicPeriod"/>
            </a:pPr>
            <a:endParaRPr lang="en-GB" sz="2000" dirty="0"/>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a:p>
            <a:pPr marL="514350" indent="-514350" fontAlgn="base">
              <a:buFont typeface="+mj-lt"/>
              <a:buAutoNum type="arabicPeriod"/>
            </a:pPr>
            <a:endParaRPr lang="en-GB" dirty="0"/>
          </a:p>
        </p:txBody>
      </p:sp>
    </p:spTree>
    <p:extLst>
      <p:ext uri="{BB962C8B-B14F-4D97-AF65-F5344CB8AC3E}">
        <p14:creationId xmlns:p14="http://schemas.microsoft.com/office/powerpoint/2010/main" val="278017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BF530E-1875-46E6-901C-76683197A1B3}" type="slidenum">
              <a:rPr lang="en-GB" smtClean="0"/>
              <a:pPr/>
              <a:t>4</a:t>
            </a:fld>
            <a:endParaRPr lang="en-GB"/>
          </a:p>
        </p:txBody>
      </p:sp>
      <p:sp>
        <p:nvSpPr>
          <p:cNvPr id="3" name="Content Placeholder 2"/>
          <p:cNvSpPr>
            <a:spLocks noGrp="1"/>
          </p:cNvSpPr>
          <p:nvPr>
            <p:ph sz="quarter" idx="13"/>
          </p:nvPr>
        </p:nvSpPr>
        <p:spPr>
          <a:xfrm>
            <a:off x="109424" y="2917998"/>
            <a:ext cx="12082576" cy="1147008"/>
          </a:xfrm>
        </p:spPr>
        <p:txBody>
          <a:bodyPr/>
          <a:lstStyle/>
          <a:p>
            <a:pPr marL="0" indent="0">
              <a:buNone/>
            </a:pPr>
            <a:r>
              <a:rPr lang="en-GB" sz="4000" b="1" dirty="0"/>
              <a:t>What did you learn </a:t>
            </a:r>
            <a:r>
              <a:rPr lang="en-GB" sz="4000" b="1" strike="sngStrike" dirty="0"/>
              <a:t>last week</a:t>
            </a:r>
            <a:r>
              <a:rPr lang="en-GB" sz="4000" b="1" dirty="0"/>
              <a:t> </a:t>
            </a:r>
            <a:r>
              <a:rPr lang="en-GB" sz="4000" b="1" i="1" dirty="0"/>
              <a:t>two weeks ago</a:t>
            </a:r>
            <a:r>
              <a:rPr lang="en-GB" sz="4000" b="1" dirty="0"/>
              <a:t>? </a:t>
            </a:r>
          </a:p>
          <a:p>
            <a:pPr marL="0" indent="0">
              <a:buNone/>
            </a:pPr>
            <a:endParaRPr lang="en-GB" sz="4000" dirty="0"/>
          </a:p>
          <a:p>
            <a:pPr marL="0" indent="0">
              <a:buNone/>
            </a:pPr>
            <a:endParaRPr lang="en-GB" sz="4000" dirty="0"/>
          </a:p>
        </p:txBody>
      </p:sp>
      <p:sp>
        <p:nvSpPr>
          <p:cNvPr id="4" name="Title 3"/>
          <p:cNvSpPr>
            <a:spLocks noGrp="1"/>
          </p:cNvSpPr>
          <p:nvPr>
            <p:ph type="title"/>
          </p:nvPr>
        </p:nvSpPr>
        <p:spPr/>
        <p:txBody>
          <a:bodyPr/>
          <a:lstStyle/>
          <a:p>
            <a:r>
              <a:rPr lang="en-GB" dirty="0"/>
              <a:t>Recap </a:t>
            </a:r>
          </a:p>
        </p:txBody>
      </p:sp>
    </p:spTree>
    <p:extLst>
      <p:ext uri="{BB962C8B-B14F-4D97-AF65-F5344CB8AC3E}">
        <p14:creationId xmlns:p14="http://schemas.microsoft.com/office/powerpoint/2010/main" val="1584083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Content Placeholder 4"/>
          <p:cNvSpPr>
            <a:spLocks noGrp="1"/>
          </p:cNvSpPr>
          <p:nvPr>
            <p:ph sz="quarter" idx="13"/>
          </p:nvPr>
        </p:nvSpPr>
        <p:spPr/>
        <p:txBody>
          <a:bodyPr/>
          <a:lstStyle/>
          <a:p>
            <a:pPr fontAlgn="base"/>
            <a:r>
              <a:rPr lang="cy-GB" dirty="0"/>
              <a:t>Building in reslience to a system to reduce negative impact of human error</a:t>
            </a:r>
            <a:r>
              <a:rPr lang="en-US" dirty="0"/>
              <a:t>​</a:t>
            </a:r>
          </a:p>
          <a:p>
            <a:pPr fontAlgn="base"/>
            <a:r>
              <a:rPr lang="cy-GB" dirty="0"/>
              <a:t>Provide cues to important information to support appropriate skill, rule and knowlege-based behaviours</a:t>
            </a:r>
          </a:p>
          <a:p>
            <a:pPr fontAlgn="base"/>
            <a:r>
              <a:rPr lang="cy-GB" dirty="0"/>
              <a:t>Consider the impact on the human when designing automation – or better yet, design specifically for human needs! </a:t>
            </a:r>
            <a:endParaRPr lang="en-US" dirty="0"/>
          </a:p>
          <a:p>
            <a:endParaRPr lang="en-GB" dirty="0"/>
          </a:p>
        </p:txBody>
      </p:sp>
      <p:sp>
        <p:nvSpPr>
          <p:cNvPr id="4" name="Title 3"/>
          <p:cNvSpPr>
            <a:spLocks noGrp="1"/>
          </p:cNvSpPr>
          <p:nvPr>
            <p:ph type="title"/>
          </p:nvPr>
        </p:nvSpPr>
        <p:spPr/>
        <p:txBody>
          <a:bodyPr/>
          <a:lstStyle/>
          <a:p>
            <a:r>
              <a:rPr lang="en-GB" dirty="0"/>
              <a:t>Implications for design</a:t>
            </a:r>
            <a:endParaRPr lang="en-GB" sz="1600" dirty="0">
              <a:solidFill>
                <a:srgbClr val="FF0000"/>
              </a:solidFill>
            </a:endParaRPr>
          </a:p>
        </p:txBody>
      </p:sp>
    </p:spTree>
    <p:extLst>
      <p:ext uri="{BB962C8B-B14F-4D97-AF65-F5344CB8AC3E}">
        <p14:creationId xmlns:p14="http://schemas.microsoft.com/office/powerpoint/2010/main" val="3265114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6295" y="2367642"/>
            <a:ext cx="11218506" cy="2498271"/>
          </a:xfrm>
        </p:spPr>
        <p:txBody>
          <a:bodyPr/>
          <a:lstStyle/>
          <a:p>
            <a:r>
              <a:rPr lang="en-GB" dirty="0"/>
              <a:t>Any questions?</a:t>
            </a:r>
            <a:br>
              <a:rPr lang="en-GB" dirty="0"/>
            </a:br>
            <a:r>
              <a:rPr lang="en-GB" sz="4800" b="0" dirty="0">
                <a:hlinkClick r:id="rId3"/>
              </a:rPr>
              <a:t>Kyle.Harrington@nottingham.ac.uk</a:t>
            </a:r>
            <a:r>
              <a:rPr lang="en-GB" dirty="0"/>
              <a:t> </a:t>
            </a:r>
          </a:p>
        </p:txBody>
      </p:sp>
    </p:spTree>
    <p:extLst>
      <p:ext uri="{BB962C8B-B14F-4D97-AF65-F5344CB8AC3E}">
        <p14:creationId xmlns:p14="http://schemas.microsoft.com/office/powerpoint/2010/main" val="297006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Mental models</a:t>
            </a:r>
          </a:p>
        </p:txBody>
      </p:sp>
      <p:pic>
        <p:nvPicPr>
          <p:cNvPr id="1026" name="Picture 2" descr="A diagram of a computer - showing the difference between the deisgner's mental model and the user's mental mode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173" y="1236755"/>
            <a:ext cx="7714571" cy="47343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3986" y="6149184"/>
            <a:ext cx="10478814" cy="646331"/>
          </a:xfrm>
          <a:prstGeom prst="rect">
            <a:avLst/>
          </a:prstGeom>
        </p:spPr>
        <p:txBody>
          <a:bodyPr wrap="square">
            <a:spAutoFit/>
          </a:bodyPr>
          <a:lstStyle/>
          <a:p>
            <a:r>
              <a:rPr lang="en-GB" dirty="0">
                <a:hlinkClick r:id="rId4"/>
              </a:rPr>
              <a:t>Image source: Mental models | The Glossary of Human Computer Interaction (interaction-design.org)</a:t>
            </a:r>
            <a:r>
              <a:rPr lang="en-GB" dirty="0"/>
              <a:t>, adapted from Norman, 1988</a:t>
            </a:r>
          </a:p>
        </p:txBody>
      </p:sp>
    </p:spTree>
    <p:extLst>
      <p:ext uri="{BB962C8B-B14F-4D97-AF65-F5344CB8AC3E}">
        <p14:creationId xmlns:p14="http://schemas.microsoft.com/office/powerpoint/2010/main" val="1122758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3" name="Content Placeholder 2"/>
          <p:cNvSpPr>
            <a:spLocks noGrp="1"/>
          </p:cNvSpPr>
          <p:nvPr>
            <p:ph sz="quarter" idx="13"/>
          </p:nvPr>
        </p:nvSpPr>
        <p:spPr>
          <a:xfrm>
            <a:off x="59635" y="1188340"/>
            <a:ext cx="11867322" cy="3746498"/>
          </a:xfrm>
        </p:spPr>
        <p:txBody>
          <a:bodyPr/>
          <a:lstStyle/>
          <a:p>
            <a:pPr fontAlgn="base"/>
            <a:r>
              <a:rPr lang="en-GB" sz="2000" i="1" dirty="0"/>
              <a:t>Skills</a:t>
            </a:r>
            <a:r>
              <a:rPr lang="en-US" sz="2000" dirty="0"/>
              <a:t>​</a:t>
            </a:r>
          </a:p>
          <a:p>
            <a:pPr lvl="1" fontAlgn="base"/>
            <a:r>
              <a:rPr lang="en-GB" sz="2000" dirty="0"/>
              <a:t>Sensorimotor performance which takes places as (more or less) automatic behaviour after a statement of intention</a:t>
            </a:r>
            <a:r>
              <a:rPr lang="en-US" sz="2000" dirty="0"/>
              <a:t>​</a:t>
            </a:r>
          </a:p>
          <a:p>
            <a:pPr lvl="1" fontAlgn="base"/>
            <a:r>
              <a:rPr lang="en-GB" sz="2000" dirty="0"/>
              <a:t>e.g. Riding a bicycle​</a:t>
            </a:r>
          </a:p>
          <a:p>
            <a:pPr fontAlgn="base"/>
            <a:r>
              <a:rPr lang="en-GB" sz="2000" i="1" dirty="0"/>
              <a:t>Rules</a:t>
            </a:r>
            <a:r>
              <a:rPr lang="en-US" sz="2000" dirty="0"/>
              <a:t>​</a:t>
            </a:r>
          </a:p>
          <a:p>
            <a:pPr lvl="1" fontAlgn="base"/>
            <a:r>
              <a:rPr lang="en-GB" sz="2000" dirty="0"/>
              <a:t>Goal-oriented performance controlled by a stored rule or procedure.  The rule may have been derived from past experience or learned from other people’s experience</a:t>
            </a:r>
            <a:r>
              <a:rPr lang="en-US" sz="2000" dirty="0"/>
              <a:t>​</a:t>
            </a:r>
          </a:p>
          <a:p>
            <a:pPr lvl="1" fontAlgn="base"/>
            <a:r>
              <a:rPr lang="en-GB" sz="2000" dirty="0"/>
              <a:t>e.g. Interpreting and acting upon familiar road signs​</a:t>
            </a:r>
          </a:p>
          <a:p>
            <a:pPr fontAlgn="base"/>
            <a:r>
              <a:rPr lang="en-GB" sz="2000" i="1" dirty="0"/>
              <a:t>Knowledge</a:t>
            </a:r>
            <a:r>
              <a:rPr lang="en-US" sz="2000" dirty="0"/>
              <a:t>​</a:t>
            </a:r>
          </a:p>
          <a:p>
            <a:pPr lvl="1" fontAlgn="base"/>
            <a:r>
              <a:rPr lang="en-GB" sz="2000" dirty="0"/>
              <a:t>Goal-controlled or model-based behaviour used during unfamiliar situations.  A plan is developed using knowledge, reasoning and experience to predict the outcome of actions</a:t>
            </a:r>
            <a:r>
              <a:rPr lang="en-US" sz="2000" dirty="0"/>
              <a:t>​</a:t>
            </a:r>
          </a:p>
          <a:p>
            <a:pPr lvl="1" fontAlgn="base"/>
            <a:r>
              <a:rPr lang="en-GB" sz="2000" dirty="0"/>
              <a:t>e.g. Navigating in an unfamiliar environment</a:t>
            </a:r>
            <a:endParaRPr lang="en-US" sz="2000" dirty="0"/>
          </a:p>
        </p:txBody>
      </p:sp>
      <p:sp>
        <p:nvSpPr>
          <p:cNvPr id="4" name="Title 3"/>
          <p:cNvSpPr>
            <a:spLocks noGrp="1"/>
          </p:cNvSpPr>
          <p:nvPr>
            <p:ph type="title"/>
          </p:nvPr>
        </p:nvSpPr>
        <p:spPr/>
        <p:txBody>
          <a:bodyPr/>
          <a:lstStyle/>
          <a:p>
            <a:r>
              <a:rPr lang="en-GB" dirty="0"/>
              <a:t>Skill, rule and Knowledge based behaviour (Rasmussen)</a:t>
            </a:r>
            <a:r>
              <a:rPr lang="en-GB" b="0" dirty="0"/>
              <a:t>​</a:t>
            </a:r>
            <a:endParaRPr lang="en-GB" dirty="0"/>
          </a:p>
        </p:txBody>
      </p:sp>
    </p:spTree>
    <p:extLst>
      <p:ext uri="{BB962C8B-B14F-4D97-AF65-F5344CB8AC3E}">
        <p14:creationId xmlns:p14="http://schemas.microsoft.com/office/powerpoint/2010/main" val="275721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Knowledge in the head and knowledge in the world (Norman, 1988)</a:t>
            </a:r>
          </a:p>
        </p:txBody>
      </p:sp>
      <p:graphicFrame>
        <p:nvGraphicFramePr>
          <p:cNvPr id="8" name="Content Placeholder 7" title="table showing Norman's 1988 knowledge in head vs world"/>
          <p:cNvGraphicFramePr>
            <a:graphicFrameLocks noGrp="1"/>
          </p:cNvGraphicFramePr>
          <p:nvPr>
            <p:ph sz="quarter" idx="13"/>
            <p:extLst>
              <p:ext uri="{D42A27DB-BD31-4B8C-83A1-F6EECF244321}">
                <p14:modId xmlns:p14="http://schemas.microsoft.com/office/powerpoint/2010/main" val="2715984666"/>
              </p:ext>
            </p:extLst>
          </p:nvPr>
        </p:nvGraphicFramePr>
        <p:xfrm>
          <a:off x="635875" y="1242882"/>
          <a:ext cx="9974317" cy="4420773"/>
        </p:xfrm>
        <a:graphic>
          <a:graphicData uri="http://schemas.openxmlformats.org/drawingml/2006/table">
            <a:tbl>
              <a:tblPr firstRow="1"/>
              <a:tblGrid>
                <a:gridCol w="2444687">
                  <a:extLst>
                    <a:ext uri="{9D8B030D-6E8A-4147-A177-3AD203B41FA5}">
                      <a16:colId xmlns:a16="http://schemas.microsoft.com/office/drawing/2014/main" val="1359962654"/>
                    </a:ext>
                  </a:extLst>
                </a:gridCol>
                <a:gridCol w="3813710">
                  <a:extLst>
                    <a:ext uri="{9D8B030D-6E8A-4147-A177-3AD203B41FA5}">
                      <a16:colId xmlns:a16="http://schemas.microsoft.com/office/drawing/2014/main" val="1867635697"/>
                    </a:ext>
                  </a:extLst>
                </a:gridCol>
                <a:gridCol w="3715920">
                  <a:extLst>
                    <a:ext uri="{9D8B030D-6E8A-4147-A177-3AD203B41FA5}">
                      <a16:colId xmlns:a16="http://schemas.microsoft.com/office/drawing/2014/main" val="3697177604"/>
                    </a:ext>
                  </a:extLst>
                </a:gridCol>
              </a:tblGrid>
              <a:tr h="300645">
                <a:tc>
                  <a:txBody>
                    <a:bodyPr/>
                    <a:lstStyle/>
                    <a:p>
                      <a:pPr algn="l" rtl="0" fontAlgn="base"/>
                      <a:r>
                        <a:rPr lang="en-GB" sz="2000" b="1" i="0" u="none" strike="noStrike" dirty="0">
                          <a:solidFill>
                            <a:schemeClr val="tx2"/>
                          </a:solidFill>
                          <a:effectLst/>
                          <a:latin typeface="Arial" panose="020B0604020202020204" pitchFamily="34" charset="0"/>
                        </a:rPr>
                        <a:t>Property</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1101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1" i="0" u="none" strike="noStrike">
                          <a:solidFill>
                            <a:schemeClr val="tx2"/>
                          </a:solidFill>
                          <a:effectLst/>
                          <a:latin typeface="Arial" panose="020B0604020202020204" pitchFamily="34" charset="0"/>
                        </a:rPr>
                        <a:t>Knowledge in the world</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1101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1" i="0" u="none" strike="noStrike" dirty="0">
                          <a:solidFill>
                            <a:schemeClr val="tx2"/>
                          </a:solidFill>
                          <a:effectLst/>
                          <a:latin typeface="Arial" panose="020B0604020202020204" pitchFamily="34" charset="0"/>
                        </a:rPr>
                        <a:t>Knowledge in the head</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1101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1166149"/>
                  </a:ext>
                </a:extLst>
              </a:tr>
              <a:tr h="647543">
                <a:tc>
                  <a:txBody>
                    <a:bodyPr/>
                    <a:lstStyle/>
                    <a:p>
                      <a:pPr algn="l" rtl="0" fontAlgn="base"/>
                      <a:r>
                        <a:rPr lang="en-GB" sz="2000" b="1" i="1" u="none" strike="noStrike">
                          <a:solidFill>
                            <a:schemeClr val="tx2"/>
                          </a:solidFill>
                          <a:effectLst/>
                          <a:latin typeface="Arial" panose="020B0604020202020204" pitchFamily="34" charset="0"/>
                        </a:rPr>
                        <a:t>Retrievability</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Retrievable whenever visible or audible</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Not readily retrievable. Required memory search or reminding</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42758"/>
                  </a:ext>
                </a:extLst>
              </a:tr>
              <a:tr h="786302">
                <a:tc>
                  <a:txBody>
                    <a:bodyPr/>
                    <a:lstStyle/>
                    <a:p>
                      <a:pPr algn="l" rtl="0" fontAlgn="base"/>
                      <a:r>
                        <a:rPr lang="en-GB" sz="2000" b="1" i="1" u="none" strike="noStrike">
                          <a:solidFill>
                            <a:schemeClr val="tx2"/>
                          </a:solidFill>
                          <a:effectLst/>
                          <a:latin typeface="Arial" panose="020B0604020202020204" pitchFamily="34" charset="0"/>
                        </a:rPr>
                        <a:t>Learning</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dirty="0">
                          <a:solidFill>
                            <a:schemeClr val="tx2"/>
                          </a:solidFill>
                          <a:effectLst/>
                          <a:latin typeface="Arial" panose="020B0604020202020204" pitchFamily="34" charset="0"/>
                        </a:rPr>
                        <a:t>Learning not required. Interpretation substitutes for learning</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Requires learning, which can be easier if there is meaning or structure to the material</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803531"/>
                  </a:ext>
                </a:extLst>
              </a:tr>
              <a:tr h="855682">
                <a:tc>
                  <a:txBody>
                    <a:bodyPr/>
                    <a:lstStyle/>
                    <a:p>
                      <a:pPr algn="l" rtl="0" fontAlgn="base"/>
                      <a:r>
                        <a:rPr lang="en-GB" sz="2000" b="1" i="1" u="none" strike="noStrike">
                          <a:solidFill>
                            <a:schemeClr val="tx2"/>
                          </a:solidFill>
                          <a:effectLst/>
                          <a:latin typeface="Arial" panose="020B0604020202020204" pitchFamily="34" charset="0"/>
                        </a:rPr>
                        <a:t>Efficiency of use</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dirty="0">
                          <a:solidFill>
                            <a:schemeClr val="tx2"/>
                          </a:solidFill>
                          <a:effectLst/>
                          <a:latin typeface="Arial" panose="020B0604020202020204" pitchFamily="34" charset="0"/>
                        </a:rPr>
                        <a:t>Tends to be slowed up by the need to find and interpret the external information</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Can be very efficient</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9528002"/>
                  </a:ext>
                </a:extLst>
              </a:tr>
              <a:tr h="578164">
                <a:tc>
                  <a:txBody>
                    <a:bodyPr/>
                    <a:lstStyle/>
                    <a:p>
                      <a:pPr algn="l" rtl="0" fontAlgn="base"/>
                      <a:r>
                        <a:rPr lang="en-GB" sz="2000" b="1" i="1" u="none" strike="noStrike">
                          <a:solidFill>
                            <a:schemeClr val="tx2"/>
                          </a:solidFill>
                          <a:effectLst/>
                          <a:latin typeface="Arial" panose="020B0604020202020204" pitchFamily="34" charset="0"/>
                        </a:rPr>
                        <a:t>Ease of use at first encounter</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High</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Low</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489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9749473"/>
                  </a:ext>
                </a:extLst>
              </a:tr>
              <a:tr h="578164">
                <a:tc>
                  <a:txBody>
                    <a:bodyPr/>
                    <a:lstStyle/>
                    <a:p>
                      <a:pPr algn="l" rtl="0" fontAlgn="base"/>
                      <a:r>
                        <a:rPr lang="en-GB" sz="2000" b="1" i="1" u="none" strike="noStrike">
                          <a:solidFill>
                            <a:schemeClr val="tx2"/>
                          </a:solidFill>
                          <a:effectLst/>
                          <a:latin typeface="Arial" panose="020B0604020202020204" pitchFamily="34" charset="0"/>
                        </a:rPr>
                        <a:t>Aesthetics</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1101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1101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a:solidFill>
                            <a:schemeClr val="tx2"/>
                          </a:solidFill>
                          <a:effectLst/>
                          <a:latin typeface="Arial" panose="020B0604020202020204" pitchFamily="34" charset="0"/>
                        </a:rPr>
                        <a:t>Can be unaesthetic and inelegant, can lead to clutter</a:t>
                      </a:r>
                      <a:r>
                        <a:rPr lang="en-GB" sz="2000" b="0" i="0">
                          <a:solidFill>
                            <a:schemeClr val="tx2"/>
                          </a:solidFill>
                          <a:effectLst/>
                          <a:latin typeface="Arial" panose="020B0604020202020204" pitchFamily="34" charset="0"/>
                        </a:rPr>
                        <a:t>​</a:t>
                      </a:r>
                      <a:endParaRPr lang="en-GB" sz="2000" b="0" i="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489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11011" cap="flat" cmpd="sng" algn="ctr">
                      <a:solidFill>
                        <a:srgbClr val="000000"/>
                      </a:solidFill>
                      <a:prstDash val="solid"/>
                      <a:round/>
                      <a:headEnd type="none" w="med" len="med"/>
                      <a:tailEnd type="none" w="med" len="med"/>
                    </a:lnB>
                  </a:tcPr>
                </a:tc>
                <a:tc>
                  <a:txBody>
                    <a:bodyPr/>
                    <a:lstStyle/>
                    <a:p>
                      <a:pPr algn="l" rtl="0" fontAlgn="base"/>
                      <a:r>
                        <a:rPr lang="en-GB" sz="2000" b="0" i="0" u="none" strike="noStrike" dirty="0">
                          <a:solidFill>
                            <a:schemeClr val="tx2"/>
                          </a:solidFill>
                          <a:effectLst/>
                          <a:latin typeface="Arial" panose="020B0604020202020204" pitchFamily="34" charset="0"/>
                        </a:rPr>
                        <a:t>Nothing needs to be visible, which can lead to better aesthetics</a:t>
                      </a:r>
                      <a:r>
                        <a:rPr lang="en-GB" sz="2000" b="0" i="0" dirty="0">
                          <a:solidFill>
                            <a:schemeClr val="tx2"/>
                          </a:solidFill>
                          <a:effectLst/>
                          <a:latin typeface="Arial" panose="020B0604020202020204" pitchFamily="34" charset="0"/>
                        </a:rPr>
                        <a:t>​</a:t>
                      </a:r>
                      <a:endParaRPr lang="en-GB" sz="2000" b="0" i="0" dirty="0">
                        <a:solidFill>
                          <a:schemeClr val="tx2"/>
                        </a:solidFill>
                        <a:effectLst/>
                      </a:endParaRPr>
                    </a:p>
                  </a:txBody>
                  <a:tcPr marL="23127" marR="23127" marT="11563" marB="11563">
                    <a:lnL w="4891" cap="flat" cmpd="sng" algn="ctr">
                      <a:solidFill>
                        <a:srgbClr val="000000"/>
                      </a:solidFill>
                      <a:prstDash val="solid"/>
                      <a:round/>
                      <a:headEnd type="none" w="med" len="med"/>
                      <a:tailEnd type="none" w="med" len="med"/>
                    </a:lnL>
                    <a:lnR w="11011" cap="flat" cmpd="sng" algn="ctr">
                      <a:solidFill>
                        <a:srgbClr val="000000"/>
                      </a:solidFill>
                      <a:prstDash val="solid"/>
                      <a:round/>
                      <a:headEnd type="none" w="med" len="med"/>
                      <a:tailEnd type="none" w="med" len="med"/>
                    </a:lnR>
                    <a:lnT w="4891" cap="flat" cmpd="sng" algn="ctr">
                      <a:solidFill>
                        <a:srgbClr val="000000"/>
                      </a:solidFill>
                      <a:prstDash val="solid"/>
                      <a:round/>
                      <a:headEnd type="none" w="med" len="med"/>
                      <a:tailEnd type="none" w="med" len="med"/>
                    </a:lnT>
                    <a:lnB w="1101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8818632"/>
                  </a:ext>
                </a:extLst>
              </a:tr>
            </a:tbl>
          </a:graphicData>
        </a:graphic>
      </p:graphicFrame>
    </p:spTree>
    <p:extLst>
      <p:ext uri="{BB962C8B-B14F-4D97-AF65-F5344CB8AC3E}">
        <p14:creationId xmlns:p14="http://schemas.microsoft.com/office/powerpoint/2010/main" val="2953926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Norman’s Seven Stages of Action</a:t>
            </a:r>
            <a:endParaRPr lang="en-GB" sz="1600" dirty="0"/>
          </a:p>
        </p:txBody>
      </p:sp>
      <p:pic>
        <p:nvPicPr>
          <p:cNvPr id="5" name="Picture 4" title="image of norman's seven stages of action"/>
          <p:cNvPicPr>
            <a:picLocks noChangeAspect="1"/>
          </p:cNvPicPr>
          <p:nvPr/>
        </p:nvPicPr>
        <p:blipFill>
          <a:blip r:embed="rId3"/>
          <a:stretch>
            <a:fillRect/>
          </a:stretch>
        </p:blipFill>
        <p:spPr>
          <a:xfrm>
            <a:off x="1968081" y="1029589"/>
            <a:ext cx="8183084" cy="5791357"/>
          </a:xfrm>
          <a:prstGeom prst="rect">
            <a:avLst/>
          </a:prstGeom>
        </p:spPr>
      </p:pic>
    </p:spTree>
    <p:extLst>
      <p:ext uri="{BB962C8B-B14F-4D97-AF65-F5344CB8AC3E}">
        <p14:creationId xmlns:p14="http://schemas.microsoft.com/office/powerpoint/2010/main" val="1088003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F530E-1875-46E6-901C-76683197A1B3}"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4" name="Title 3"/>
          <p:cNvSpPr>
            <a:spLocks noGrp="1"/>
          </p:cNvSpPr>
          <p:nvPr>
            <p:ph type="title"/>
          </p:nvPr>
        </p:nvSpPr>
        <p:spPr/>
        <p:txBody>
          <a:bodyPr/>
          <a:lstStyle/>
          <a:p>
            <a:r>
              <a:rPr lang="en-GB" dirty="0"/>
              <a:t>Design to support Mental Models; Gestalt principles</a:t>
            </a:r>
          </a:p>
        </p:txBody>
      </p:sp>
      <p:sp>
        <p:nvSpPr>
          <p:cNvPr id="21" name="Rectangle 3"/>
          <p:cNvSpPr txBox="1">
            <a:spLocks noChangeArrowheads="1"/>
          </p:cNvSpPr>
          <p:nvPr/>
        </p:nvSpPr>
        <p:spPr bwMode="auto">
          <a:xfrm>
            <a:off x="838201" y="1162728"/>
            <a:ext cx="7586892" cy="4923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lvl="0">
              <a:buClr>
                <a:srgbClr val="003366"/>
              </a:buClr>
              <a:buFont typeface="Arial" panose="020B0604020202020204" pitchFamily="34" charset="0"/>
              <a:buChar char="•"/>
            </a:pPr>
            <a:r>
              <a:rPr lang="en-GB" kern="0" dirty="0">
                <a:solidFill>
                  <a:srgbClr val="003366"/>
                </a:solidFill>
              </a:rPr>
              <a:t>Cues, affordances, constraints, mappings</a:t>
            </a:r>
          </a:p>
          <a:p>
            <a:pPr lvl="0">
              <a:buClr>
                <a:srgbClr val="003366"/>
              </a:buClr>
              <a:buFont typeface="Arial" panose="020B0604020202020204" pitchFamily="34" charset="0"/>
              <a:buChar char="•"/>
            </a:pPr>
            <a:r>
              <a:rPr lang="en-GB" kern="0" dirty="0">
                <a:solidFill>
                  <a:srgbClr val="003366"/>
                </a:solidFill>
              </a:rPr>
              <a:t>Gestalt principles of design:</a:t>
            </a:r>
          </a:p>
          <a:p>
            <a:pPr lvl="1">
              <a:buClr>
                <a:srgbClr val="003366"/>
              </a:buClr>
              <a:buFont typeface="Arial" panose="020B0604020202020204" pitchFamily="34" charset="0"/>
              <a:buChar char="•"/>
            </a:pPr>
            <a:r>
              <a:rPr lang="en-GB" kern="0" dirty="0">
                <a:solidFill>
                  <a:srgbClr val="003366"/>
                </a:solidFill>
              </a:rPr>
              <a:t>….</a:t>
            </a:r>
          </a:p>
          <a:p>
            <a:pPr lvl="1">
              <a:buClr>
                <a:srgbClr val="003366"/>
              </a:buClr>
              <a:buFont typeface="Arial" panose="020B0604020202020204" pitchFamily="34" charset="0"/>
              <a:buChar char="•"/>
            </a:pPr>
            <a:r>
              <a:rPr lang="en-GB" kern="0" dirty="0">
                <a:solidFill>
                  <a:srgbClr val="003366"/>
                </a:solidFill>
              </a:rPr>
              <a:t>….</a:t>
            </a:r>
          </a:p>
          <a:p>
            <a:pPr lvl="1">
              <a:buClr>
                <a:srgbClr val="003366"/>
              </a:buClr>
              <a:buFont typeface="Arial" panose="020B0604020202020204" pitchFamily="34" charset="0"/>
              <a:buChar char="•"/>
            </a:pPr>
            <a:r>
              <a:rPr lang="en-GB" kern="0" dirty="0">
                <a:solidFill>
                  <a:srgbClr val="003366"/>
                </a:solidFill>
              </a:rPr>
              <a:t>….</a:t>
            </a:r>
          </a:p>
          <a:p>
            <a:pPr lvl="1">
              <a:buClr>
                <a:srgbClr val="003366"/>
              </a:buClr>
              <a:buFont typeface="Arial" panose="020B0604020202020204" pitchFamily="34" charset="0"/>
              <a:buChar char="•"/>
            </a:pPr>
            <a:r>
              <a:rPr lang="en-GB" kern="0" dirty="0">
                <a:solidFill>
                  <a:srgbClr val="003366"/>
                </a:solidFill>
              </a:rPr>
              <a:t>….</a:t>
            </a:r>
          </a:p>
          <a:p>
            <a:pPr lvl="1">
              <a:buClr>
                <a:srgbClr val="003366"/>
              </a:buClr>
              <a:buFont typeface="Arial" panose="020B0604020202020204" pitchFamily="34" charset="0"/>
              <a:buChar char="•"/>
            </a:pPr>
            <a:r>
              <a:rPr lang="en-GB" kern="0" dirty="0">
                <a:solidFill>
                  <a:srgbClr val="003366"/>
                </a:solidFill>
              </a:rPr>
              <a:t>…. </a:t>
            </a:r>
          </a:p>
          <a:p>
            <a:pPr lvl="1">
              <a:buClr>
                <a:srgbClr val="003366"/>
              </a:buClr>
              <a:buFont typeface="Arial" panose="020B0604020202020204" pitchFamily="34" charset="0"/>
              <a:buChar char="•"/>
            </a:pPr>
            <a:r>
              <a:rPr lang="en-GB" kern="0" dirty="0">
                <a:solidFill>
                  <a:srgbClr val="003366"/>
                </a:solidFill>
              </a:rPr>
              <a:t>….</a:t>
            </a:r>
          </a:p>
          <a:p>
            <a:pPr lvl="1">
              <a:buClr>
                <a:srgbClr val="003366"/>
              </a:buClr>
              <a:buFont typeface="Arial" panose="020B0604020202020204" pitchFamily="34" charset="0"/>
              <a:buChar char="•"/>
            </a:pPr>
            <a:endParaRPr lang="en-GB" kern="0" dirty="0">
              <a:solidFill>
                <a:srgbClr val="003366"/>
              </a:solidFill>
            </a:endParaRPr>
          </a:p>
          <a:p>
            <a:pPr lvl="1">
              <a:buClr>
                <a:srgbClr val="003366"/>
              </a:buClr>
              <a:buFont typeface="Arial" panose="020B0604020202020204" pitchFamily="34" charset="0"/>
              <a:buChar char="•"/>
            </a:pPr>
            <a:endParaRPr lang="en-GB" kern="0" dirty="0">
              <a:solidFill>
                <a:srgbClr val="003366"/>
              </a:solidFill>
            </a:endParaRPr>
          </a:p>
          <a:p>
            <a:pPr lvl="1">
              <a:buClr>
                <a:srgbClr val="003366"/>
              </a:buClr>
              <a:buFont typeface="Arial" panose="020B0604020202020204" pitchFamily="34" charset="0"/>
              <a:buChar char="•"/>
            </a:pPr>
            <a:endParaRPr lang="en-GB" kern="0" dirty="0">
              <a:solidFill>
                <a:srgbClr val="003366"/>
              </a:solidFill>
            </a:endParaRPr>
          </a:p>
          <a:p>
            <a:pPr lvl="0">
              <a:buClr>
                <a:srgbClr val="003366"/>
              </a:buClr>
              <a:buFont typeface="Arial" panose="020B0604020202020204" pitchFamily="34" charset="0"/>
              <a:buChar char="•"/>
            </a:pPr>
            <a:endParaRPr lang="en-GB" kern="0" dirty="0">
              <a:solidFill>
                <a:srgbClr val="003366"/>
              </a:solidFill>
            </a:endParaRPr>
          </a:p>
        </p:txBody>
      </p:sp>
      <p:grpSp>
        <p:nvGrpSpPr>
          <p:cNvPr id="6" name="Group 15" title="graphic illustrating gestalt principle of proximity"/>
          <p:cNvGrpSpPr>
            <a:grpSpLocks/>
          </p:cNvGrpSpPr>
          <p:nvPr/>
        </p:nvGrpSpPr>
        <p:grpSpPr bwMode="auto">
          <a:xfrm>
            <a:off x="9304880" y="1339556"/>
            <a:ext cx="1625600" cy="914400"/>
            <a:chOff x="768" y="1392"/>
            <a:chExt cx="3072" cy="1728"/>
          </a:xfrm>
        </p:grpSpPr>
        <p:sp>
          <p:nvSpPr>
            <p:cNvPr id="7" name="Oval 7"/>
            <p:cNvSpPr>
              <a:spLocks noChangeArrowheads="1"/>
            </p:cNvSpPr>
            <p:nvPr/>
          </p:nvSpPr>
          <p:spPr bwMode="auto">
            <a:xfrm>
              <a:off x="768" y="2016"/>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Oval 8"/>
            <p:cNvSpPr>
              <a:spLocks noChangeArrowheads="1"/>
            </p:cNvSpPr>
            <p:nvPr/>
          </p:nvSpPr>
          <p:spPr bwMode="auto">
            <a:xfrm>
              <a:off x="1104" y="2208"/>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Oval 9"/>
            <p:cNvSpPr>
              <a:spLocks noChangeArrowheads="1"/>
            </p:cNvSpPr>
            <p:nvPr/>
          </p:nvSpPr>
          <p:spPr bwMode="auto">
            <a:xfrm>
              <a:off x="1296" y="2544"/>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Oval 10"/>
            <p:cNvSpPr>
              <a:spLocks noChangeArrowheads="1"/>
            </p:cNvSpPr>
            <p:nvPr/>
          </p:nvSpPr>
          <p:spPr bwMode="auto">
            <a:xfrm>
              <a:off x="3312" y="283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Oval 11"/>
            <p:cNvSpPr>
              <a:spLocks noChangeArrowheads="1"/>
            </p:cNvSpPr>
            <p:nvPr/>
          </p:nvSpPr>
          <p:spPr bwMode="auto">
            <a:xfrm>
              <a:off x="3552" y="2496"/>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Oval 12"/>
            <p:cNvSpPr>
              <a:spLocks noChangeArrowheads="1"/>
            </p:cNvSpPr>
            <p:nvPr/>
          </p:nvSpPr>
          <p:spPr bwMode="auto">
            <a:xfrm>
              <a:off x="2736" y="139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Oval 13"/>
            <p:cNvSpPr>
              <a:spLocks noChangeArrowheads="1"/>
            </p:cNvSpPr>
            <p:nvPr/>
          </p:nvSpPr>
          <p:spPr bwMode="auto">
            <a:xfrm>
              <a:off x="2496" y="1728"/>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Oval 14"/>
            <p:cNvSpPr>
              <a:spLocks noChangeArrowheads="1"/>
            </p:cNvSpPr>
            <p:nvPr/>
          </p:nvSpPr>
          <p:spPr bwMode="auto">
            <a:xfrm>
              <a:off x="2208" y="1392"/>
              <a:ext cx="288" cy="288"/>
            </a:xfrm>
            <a:prstGeom prst="ellipse">
              <a:avLst/>
            </a:prstGeom>
            <a:solidFill>
              <a:schemeClr val="tx2"/>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15" name="Picture 14" title="showing gestalt principle of continuity"/>
          <p:cNvPicPr>
            <a:picLocks noChangeAspect="1"/>
          </p:cNvPicPr>
          <p:nvPr/>
        </p:nvPicPr>
        <p:blipFill>
          <a:blip r:embed="rId3"/>
          <a:stretch>
            <a:fillRect/>
          </a:stretch>
        </p:blipFill>
        <p:spPr>
          <a:xfrm>
            <a:off x="8844521" y="2969968"/>
            <a:ext cx="2444718" cy="1324169"/>
          </a:xfrm>
          <a:prstGeom prst="rect">
            <a:avLst/>
          </a:prstGeom>
        </p:spPr>
      </p:pic>
      <p:sp>
        <p:nvSpPr>
          <p:cNvPr id="16" name="Rectangle 15"/>
          <p:cNvSpPr/>
          <p:nvPr/>
        </p:nvSpPr>
        <p:spPr>
          <a:xfrm>
            <a:off x="8502609" y="6275330"/>
            <a:ext cx="2636463" cy="369332"/>
          </a:xfrm>
          <a:prstGeom prst="rect">
            <a:avLst/>
          </a:prstGeom>
        </p:spPr>
        <p:txBody>
          <a:bodyPr wrap="square">
            <a:spAutoFit/>
          </a:bodyPr>
          <a:lstStyle/>
          <a:p>
            <a:r>
              <a:rPr lang="en-GB" dirty="0">
                <a:hlinkClick r:id="rId4"/>
              </a:rPr>
              <a:t>Image source: WWF</a:t>
            </a:r>
            <a:endParaRPr lang="en-GB" dirty="0"/>
          </a:p>
        </p:txBody>
      </p:sp>
      <p:pic>
        <p:nvPicPr>
          <p:cNvPr id="17" name="Picture 2" descr="WW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0050" y="4376937"/>
            <a:ext cx="1761583" cy="197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88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1.3.4.13"/>
  <p:tag name="TPOS" val="2"/>
  <p:tag name="TPLASTSAVEVERSION" val="6.2 PC"/>
  <p:tag name="TPLASTSAVEPRODUCT" val="EchoPoll for PowerPoint"/>
</p:tagLst>
</file>

<file path=ppt/theme/theme1.xml><?xml version="1.0" encoding="utf-8"?>
<a:theme xmlns:a="http://schemas.openxmlformats.org/drawingml/2006/main" name="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62_Internal">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FFFFFF"/>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University of Nottingham">
      <a:dk1>
        <a:srgbClr val="000000"/>
      </a:dk1>
      <a:lt1>
        <a:srgbClr val="FFFFFF"/>
      </a:lt1>
      <a:dk2>
        <a:srgbClr val="4A4A49"/>
      </a:dk2>
      <a:lt2>
        <a:srgbClr val="92928E"/>
      </a:lt2>
      <a:accent1>
        <a:srgbClr val="009BBD"/>
      </a:accent1>
      <a:accent2>
        <a:srgbClr val="007DA8"/>
      </a:accent2>
      <a:accent3>
        <a:srgbClr val="005697"/>
      </a:accent3>
      <a:accent4>
        <a:srgbClr val="1B2A6B"/>
      </a:accent4>
      <a:accent5>
        <a:srgbClr val="191A4F"/>
      </a:accent5>
      <a:accent6>
        <a:srgbClr val="E52F6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EA13023E75B94FB4E236E5EF4ED356" ma:contentTypeVersion="36" ma:contentTypeDescription="Create a new document." ma:contentTypeScope="" ma:versionID="4c1a75a3d4561a866bce37dfd27bbd78">
  <xsd:schema xmlns:xsd="http://www.w3.org/2001/XMLSchema" xmlns:xs="http://www.w3.org/2001/XMLSchema" xmlns:p="http://schemas.microsoft.com/office/2006/metadata/properties" xmlns:ns3="26dade36-14ca-4890-8dfe-98e90156b7de" xmlns:ns4="1cfe8061-82c7-4184-9117-9f627f073f1f" targetNamespace="http://schemas.microsoft.com/office/2006/metadata/properties" ma:root="true" ma:fieldsID="e1bc437322798a2a536cb818bb0c72fa" ns3:_="" ns4:_="">
    <xsd:import namespace="26dade36-14ca-4890-8dfe-98e90156b7de"/>
    <xsd:import namespace="1cfe8061-82c7-4184-9117-9f627f073f1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4:SharedWithUsers" minOccurs="0"/>
                <xsd:element ref="ns3:MediaServiceOCR" minOccurs="0"/>
                <xsd:element ref="ns4:SharedWithDetails" minOccurs="0"/>
                <xsd:element ref="ns4:SharingHintHash" minOccurs="0"/>
                <xsd:element ref="ns3:UniqueSourceRef" minOccurs="0"/>
                <xsd:element ref="ns3:FileHash" minOccurs="0"/>
                <xsd:element ref="ns3:MediaServiceLocation"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de36-14ca-4890-8dfe-98e90156b7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UniqueSourceRef" ma:index="16" nillable="true" ma:displayName="UniqueSourceRef" ma:internalName="UniqueSourceRef">
      <xsd:simpleType>
        <xsd:restriction base="dms:Note">
          <xsd:maxLength value="255"/>
        </xsd:restriction>
      </xsd:simpleType>
    </xsd:element>
    <xsd:element name="FileHash" ma:index="17" nillable="true" ma:displayName="FileHash" ma:internalName="FileHash">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internalName="MediaServiceKeyPoints" ma:readOnly="true">
      <xsd:simpleType>
        <xsd:restriction base="dms:Note">
          <xsd:maxLength value="255"/>
        </xsd:restriction>
      </xsd:simpleType>
    </xsd:element>
    <xsd:element name="MediaLengthInSeconds" ma:index="4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fe8061-82c7-4184-9117-9f627f073f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vited_Teachers xmlns="26dade36-14ca-4890-8dfe-98e90156b7de" xsi:nil="true"/>
    <LMS_Mappings xmlns="26dade36-14ca-4890-8dfe-98e90156b7de" xsi:nil="true"/>
    <DefaultSectionNames xmlns="26dade36-14ca-4890-8dfe-98e90156b7de" xsi:nil="true"/>
    <NotebookType xmlns="26dade36-14ca-4890-8dfe-98e90156b7de" xsi:nil="true"/>
    <Teachers xmlns="26dade36-14ca-4890-8dfe-98e90156b7de">
      <UserInfo>
        <DisplayName/>
        <AccountId xsi:nil="true"/>
        <AccountType/>
      </UserInfo>
    </Teachers>
    <Student_Groups xmlns="26dade36-14ca-4890-8dfe-98e90156b7de">
      <UserInfo>
        <DisplayName/>
        <AccountId xsi:nil="true"/>
        <AccountType/>
      </UserInfo>
    </Student_Groups>
    <TeamsChannelId xmlns="26dade36-14ca-4890-8dfe-98e90156b7de" xsi:nil="true"/>
    <Invited_Students xmlns="26dade36-14ca-4890-8dfe-98e90156b7de" xsi:nil="true"/>
    <FileHash xmlns="26dade36-14ca-4890-8dfe-98e90156b7de" xsi:nil="true"/>
    <Math_Settings xmlns="26dade36-14ca-4890-8dfe-98e90156b7de" xsi:nil="true"/>
    <Students xmlns="26dade36-14ca-4890-8dfe-98e90156b7de">
      <UserInfo>
        <DisplayName/>
        <AccountId xsi:nil="true"/>
        <AccountType/>
      </UserInfo>
    </Students>
    <UniqueSourceRef xmlns="26dade36-14ca-4890-8dfe-98e90156b7de" xsi:nil="true"/>
    <AppVersion xmlns="26dade36-14ca-4890-8dfe-98e90156b7de" xsi:nil="true"/>
    <IsNotebookLocked xmlns="26dade36-14ca-4890-8dfe-98e90156b7de" xsi:nil="true"/>
    <Templates xmlns="26dade36-14ca-4890-8dfe-98e90156b7de" xsi:nil="true"/>
    <Self_Registration_Enabled xmlns="26dade36-14ca-4890-8dfe-98e90156b7de" xsi:nil="true"/>
    <Has_Teacher_Only_SectionGroup xmlns="26dade36-14ca-4890-8dfe-98e90156b7de" xsi:nil="true"/>
    <FolderType xmlns="26dade36-14ca-4890-8dfe-98e90156b7de" xsi:nil="true"/>
    <Distribution_Groups xmlns="26dade36-14ca-4890-8dfe-98e90156b7de" xsi:nil="true"/>
    <CultureName xmlns="26dade36-14ca-4890-8dfe-98e90156b7de" xsi:nil="true"/>
    <Is_Collaboration_Space_Locked xmlns="26dade36-14ca-4890-8dfe-98e90156b7de" xsi:nil="true"/>
    <Owner xmlns="26dade36-14ca-4890-8dfe-98e90156b7de">
      <UserInfo>
        <DisplayName/>
        <AccountId xsi:nil="true"/>
        <AccountType/>
      </UserInfo>
    </Owner>
  </documentManagement>
</p:properties>
</file>

<file path=customXml/itemProps1.xml><?xml version="1.0" encoding="utf-8"?>
<ds:datastoreItem xmlns:ds="http://schemas.openxmlformats.org/officeDocument/2006/customXml" ds:itemID="{D8B90558-C3CB-4D74-B20D-AD64A18C25BA}">
  <ds:schemaRefs>
    <ds:schemaRef ds:uri="http://schemas.microsoft.com/office/2006/metadata/contentType"/>
    <ds:schemaRef ds:uri="http://schemas.microsoft.com/office/2006/metadata/properties/metaAttributes"/>
    <ds:schemaRef ds:uri="http://www.w3.org/2000/xmlns/"/>
    <ds:schemaRef ds:uri="http://www.w3.org/2001/XMLSchema"/>
    <ds:schemaRef ds:uri="26dade36-14ca-4890-8dfe-98e90156b7de"/>
    <ds:schemaRef ds:uri="1cfe8061-82c7-4184-9117-9f627f073f1f"/>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F745C1-3AF9-4718-B795-9195991BF15F}">
  <ds:schemaRefs>
    <ds:schemaRef ds:uri="http://schemas.microsoft.com/sharepoint/v3/contenttype/forms"/>
  </ds:schemaRefs>
</ds:datastoreItem>
</file>

<file path=customXml/itemProps3.xml><?xml version="1.0" encoding="utf-8"?>
<ds:datastoreItem xmlns:ds="http://schemas.openxmlformats.org/officeDocument/2006/customXml" ds:itemID="{936172D4-38F4-4019-9F74-FDF1525E6383}">
  <ds:schemaRefs>
    <ds:schemaRef ds:uri="1cfe8061-82c7-4184-9117-9f627f073f1f"/>
    <ds:schemaRef ds:uri="http://purl.org/dc/elements/1.1/"/>
    <ds:schemaRef ds:uri="http://schemas.microsoft.com/office/2006/documentManagement/types"/>
    <ds:schemaRef ds:uri="http://schemas.microsoft.com/office/2006/metadata/properties"/>
    <ds:schemaRef ds:uri="http://purl.org/dc/dcmitype/"/>
    <ds:schemaRef ds:uri="26dade36-14ca-4890-8dfe-98e90156b7de"/>
    <ds:schemaRef ds:uri="http://www.w3.org/XML/1998/namespac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4623</TotalTime>
  <Words>6740</Words>
  <Application>Microsoft Office PowerPoint</Application>
  <PresentationFormat>Widescreen</PresentationFormat>
  <Paragraphs>622</Paragraphs>
  <Slides>41</Slides>
  <Notes>37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Arial</vt:lpstr>
      <vt:lpstr>Calibri</vt:lpstr>
      <vt:lpstr>Georgia</vt:lpstr>
      <vt:lpstr>Lato</vt:lpstr>
      <vt:lpstr>Wingdings</vt:lpstr>
      <vt:lpstr>Office Theme</vt:lpstr>
      <vt:lpstr>m62_Internal</vt:lpstr>
      <vt:lpstr>1_Office Theme</vt:lpstr>
      <vt:lpstr>PowerPoint Presentation</vt:lpstr>
      <vt:lpstr>PowerPoint Presentation</vt:lpstr>
      <vt:lpstr>MMME4054 Week 7 – Human Error and Automation</vt:lpstr>
      <vt:lpstr>Recap </vt:lpstr>
      <vt:lpstr>Mental models</vt:lpstr>
      <vt:lpstr>Skill, rule and Knowledge based behaviour (Rasmussen)​</vt:lpstr>
      <vt:lpstr>Knowledge in the head and knowledge in the world (Norman, 1988)</vt:lpstr>
      <vt:lpstr>Norman’s Seven Stages of Action</vt:lpstr>
      <vt:lpstr>Design to support Mental Models; Gestalt principles</vt:lpstr>
      <vt:lpstr>Answers</vt:lpstr>
      <vt:lpstr>Learning objectives – human error and automation</vt:lpstr>
      <vt:lpstr>Recommended reading</vt:lpstr>
      <vt:lpstr>Automation</vt:lpstr>
      <vt:lpstr>Automation</vt:lpstr>
      <vt:lpstr>Brief History of Automation</vt:lpstr>
      <vt:lpstr>Why automate? </vt:lpstr>
      <vt:lpstr>Problems with automation</vt:lpstr>
      <vt:lpstr>Industrial Revolution – First Automation (1760ish-1900)</vt:lpstr>
      <vt:lpstr>Fordism and Scientific Management (Early 1900s-WWII)</vt:lpstr>
      <vt:lpstr>Birth of the Computer Age (1940s-1980s)</vt:lpstr>
      <vt:lpstr>Connection, Complexity and Machine Learning (1980s-2010s)</vt:lpstr>
      <vt:lpstr>The birth of GenAI, the Present and the Future (2010s-Present)</vt:lpstr>
      <vt:lpstr>Principles of Automation (Balfe)</vt:lpstr>
      <vt:lpstr>Ironies of Automation (Bainbridge, 1983)</vt:lpstr>
      <vt:lpstr>Ironies of Automation (continued)</vt:lpstr>
      <vt:lpstr>Fitts HABA-MABA (1951)</vt:lpstr>
      <vt:lpstr>Fitts HABA-MABA (1951)</vt:lpstr>
      <vt:lpstr>Human Error</vt:lpstr>
      <vt:lpstr>Human Error - Definitions</vt:lpstr>
      <vt:lpstr>Methods of error classification</vt:lpstr>
      <vt:lpstr>Swiss Cheese Model (Reason 1900)</vt:lpstr>
      <vt:lpstr>Reason (1990)</vt:lpstr>
      <vt:lpstr>Psychological varieties of unsafe acts (Reason)</vt:lpstr>
      <vt:lpstr>Human Failure types: Action errors</vt:lpstr>
      <vt:lpstr>Human Error types – thinking errors</vt:lpstr>
      <vt:lpstr>Human error types – non compliance (violations)</vt:lpstr>
      <vt:lpstr>Human error</vt:lpstr>
      <vt:lpstr>What variety of “unsafe act” are the following?</vt:lpstr>
      <vt:lpstr>Which of these are latent and which are active failures?</vt:lpstr>
      <vt:lpstr>Implications for design</vt:lpstr>
      <vt:lpstr>Any questions? Kyle.Harrington@nottingham.ac.uk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Christina Kent</dc:creator>
  <cp:lastModifiedBy>Kyle Harrington</cp:lastModifiedBy>
  <cp:revision>190</cp:revision>
  <cp:lastPrinted>2022-11-01T11:42:06Z</cp:lastPrinted>
  <dcterms:created xsi:type="dcterms:W3CDTF">2019-09-19T10:18:48Z</dcterms:created>
  <dcterms:modified xsi:type="dcterms:W3CDTF">2025-11-07T14:40:12Z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0x0101001AEA13023E75B94FB4E236E5EF4ED356</vt:lpwstr>
  </property>
</Properties>
</file>